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6" r:id="rId7"/>
    <p:sldId id="267" r:id="rId8"/>
    <p:sldId id="269" r:id="rId9"/>
    <p:sldId id="302" r:id="rId10"/>
    <p:sldId id="303" r:id="rId11"/>
    <p:sldId id="270" r:id="rId12"/>
    <p:sldId id="294" r:id="rId13"/>
    <p:sldId id="295" r:id="rId14"/>
    <p:sldId id="297" r:id="rId15"/>
    <p:sldId id="301" r:id="rId16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CCFF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CCFF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28247" y="2015035"/>
            <a:ext cx="3893820" cy="4099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CCFF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CCFF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154667" y="772668"/>
            <a:ext cx="600710" cy="1003300"/>
          </a:xfrm>
          <a:custGeom>
            <a:avLst/>
            <a:gdLst/>
            <a:ahLst/>
            <a:cxnLst/>
            <a:rect l="l" t="t" r="r" b="b"/>
            <a:pathLst>
              <a:path w="600709" h="1003300">
                <a:moveTo>
                  <a:pt x="600456" y="1002791"/>
                </a:moveTo>
                <a:lnTo>
                  <a:pt x="0" y="1002791"/>
                </a:lnTo>
                <a:lnTo>
                  <a:pt x="0" y="0"/>
                </a:lnTo>
                <a:lnTo>
                  <a:pt x="600456" y="0"/>
                </a:lnTo>
                <a:lnTo>
                  <a:pt x="600456" y="1002791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9561" y="1043427"/>
            <a:ext cx="7014276" cy="58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rgbClr val="CCFF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2805" y="1267206"/>
            <a:ext cx="9740900" cy="523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0500" y="1502246"/>
            <a:ext cx="7099934" cy="2307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3650" b="1" spc="-10" dirty="0" smtClean="0">
                <a:solidFill>
                  <a:srgbClr val="FFFFFF"/>
                </a:solidFill>
                <a:latin typeface="Tahoma"/>
                <a:cs typeface="Tahoma"/>
              </a:rPr>
              <a:t>Методика построения ИОМ ребенка с</a:t>
            </a:r>
            <a:r>
              <a:rPr sz="3650" b="1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50" b="1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50" b="1" spc="-150" dirty="0" smtClean="0">
                <a:solidFill>
                  <a:srgbClr val="FFFFFF"/>
                </a:solidFill>
                <a:latin typeface="Tahoma"/>
                <a:cs typeface="Tahoma"/>
              </a:rPr>
              <a:t>ОВЗ</a:t>
            </a:r>
            <a:r>
              <a:rPr lang="ru-RU" sz="3650" b="1" spc="-15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endParaRPr lang="ru-RU" sz="3650" b="1" spc="-15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3650" b="1" spc="-150" dirty="0" smtClean="0">
                <a:solidFill>
                  <a:srgbClr val="FFFFFF"/>
                </a:solidFill>
                <a:latin typeface="Tahoma"/>
                <a:cs typeface="Tahoma"/>
              </a:rPr>
              <a:t>Структура ИОМ.</a:t>
            </a:r>
            <a:endParaRPr sz="3650" dirty="0"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9900" y="4924425"/>
            <a:ext cx="616874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Подготовила: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Учитель-логопед МДОАУ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«Детский сад комбинированного вида № 4»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Верещагина Е.В.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9900" y="1800225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36740"/>
              </p:ext>
            </p:extLst>
          </p:nvPr>
        </p:nvGraphicFramePr>
        <p:xfrm>
          <a:off x="1612902" y="1800225"/>
          <a:ext cx="7696197" cy="5213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309"/>
                <a:gridCol w="1908196"/>
                <a:gridCol w="2680698"/>
                <a:gridCol w="1278994"/>
              </a:tblGrid>
              <a:tr h="484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Направление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27" marR="57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Задачи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27" marR="57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Дидактические пособия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27" marR="57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27" marR="57827" marT="0" marB="0"/>
                </a:tc>
              </a:tr>
              <a:tr h="1452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словарного запаса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57827" marR="57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Обогащение словарного запаса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57827" marR="578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«Один-много», «Большой-маленький», «Горячий-холодный», «Овощи», «Фрукты», «Домашние животные», «Дикие животные», «Мебель», «Чей детеныш».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27" marR="578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течение всего периода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57827" marR="57827" marT="0" marB="0"/>
                </a:tc>
              </a:tr>
              <a:tr h="2711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пространственной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ориентации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27" marR="57827" marT="0" marB="0"/>
                </a:tc>
                <a:tc>
                  <a:txBody>
                    <a:bodyPr/>
                    <a:lstStyle/>
                    <a:p>
                      <a:pPr indent="3048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</a:rPr>
                        <a:t>- развивать умение ориентироваться (</a:t>
                      </a:r>
                      <a:r>
                        <a:rPr lang="ru-RU" sz="1400" dirty="0">
                          <a:effectLst/>
                        </a:rPr>
                        <a:t>справа, слева, впереди, позади, вверх, вниз)</a:t>
                      </a:r>
                    </a:p>
                    <a:p>
                      <a:pPr indent="3048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tabLst>
                          <a:tab pos="441960" algn="l"/>
                        </a:tabLst>
                      </a:pPr>
                      <a:r>
                        <a:rPr lang="ru-RU" sz="1400" dirty="0">
                          <a:effectLst/>
                        </a:rPr>
                        <a:t>- </a:t>
                      </a:r>
                      <a:r>
                        <a:rPr lang="ru-RU" sz="1400" spc="-35" dirty="0">
                          <a:effectLst/>
                        </a:rPr>
                        <a:t>формировать представления о временных последовательностях: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539750" algn="l"/>
                        </a:tabLst>
                      </a:pPr>
                      <a:r>
                        <a:rPr lang="ru-RU" sz="1400" spc="-5" dirty="0">
                          <a:effectLst/>
                        </a:rPr>
                        <a:t>времени суток;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*"/>
                        <a:tabLst>
                          <a:tab pos="539750" algn="l"/>
                        </a:tabLst>
                      </a:pPr>
                      <a:r>
                        <a:rPr lang="ru-RU" sz="1400" spc="-15" dirty="0">
                          <a:effectLst/>
                        </a:rPr>
                        <a:t>времен года.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27" marR="57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«Далеко - близко»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«Весёлая зарядка»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«Весёлый стих»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«Умные кубики»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«Разложи картинки по порядку».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27" marR="57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Февраль-май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27" marR="57827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84300" y="725985"/>
            <a:ext cx="7619999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1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Тематический план развивающих занятий </a:t>
            </a:r>
          </a:p>
          <a:p>
            <a:pPr marL="0" marR="0" lvl="0" indent="301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педагога-психолога на 2024 уч. г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30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14609" y="2579941"/>
            <a:ext cx="2527300" cy="2527300"/>
            <a:chOff x="4114609" y="2579941"/>
            <a:chExt cx="2527300" cy="2527300"/>
          </a:xfrm>
        </p:grpSpPr>
        <p:sp>
          <p:nvSpPr>
            <p:cNvPr id="3" name="object 3"/>
            <p:cNvSpPr/>
            <p:nvPr/>
          </p:nvSpPr>
          <p:spPr>
            <a:xfrm>
              <a:off x="4126991" y="2592323"/>
              <a:ext cx="2502535" cy="2502535"/>
            </a:xfrm>
            <a:custGeom>
              <a:avLst/>
              <a:gdLst/>
              <a:ahLst/>
              <a:cxnLst/>
              <a:rect l="l" t="t" r="r" b="b"/>
              <a:pathLst>
                <a:path w="2502534" h="2502535">
                  <a:moveTo>
                    <a:pt x="1251204" y="2502408"/>
                  </a:moveTo>
                  <a:lnTo>
                    <a:pt x="1203254" y="2501503"/>
                  </a:lnTo>
                  <a:lnTo>
                    <a:pt x="1155757" y="2498811"/>
                  </a:lnTo>
                  <a:lnTo>
                    <a:pt x="1108745" y="2494364"/>
                  </a:lnTo>
                  <a:lnTo>
                    <a:pt x="1062252" y="2488196"/>
                  </a:lnTo>
                  <a:lnTo>
                    <a:pt x="1016309" y="2480337"/>
                  </a:lnTo>
                  <a:lnTo>
                    <a:pt x="970949" y="2470821"/>
                  </a:lnTo>
                  <a:lnTo>
                    <a:pt x="926204" y="2459681"/>
                  </a:lnTo>
                  <a:lnTo>
                    <a:pt x="882108" y="2446948"/>
                  </a:lnTo>
                  <a:lnTo>
                    <a:pt x="838693" y="2432656"/>
                  </a:lnTo>
                  <a:lnTo>
                    <a:pt x="795991" y="2416837"/>
                  </a:lnTo>
                  <a:lnTo>
                    <a:pt x="754035" y="2399524"/>
                  </a:lnTo>
                  <a:lnTo>
                    <a:pt x="712857" y="2380749"/>
                  </a:lnTo>
                  <a:lnTo>
                    <a:pt x="672490" y="2360544"/>
                  </a:lnTo>
                  <a:lnTo>
                    <a:pt x="632967" y="2338943"/>
                  </a:lnTo>
                  <a:lnTo>
                    <a:pt x="594319" y="2315977"/>
                  </a:lnTo>
                  <a:lnTo>
                    <a:pt x="556580" y="2291680"/>
                  </a:lnTo>
                  <a:lnTo>
                    <a:pt x="519783" y="2266083"/>
                  </a:lnTo>
                  <a:lnTo>
                    <a:pt x="483959" y="2239220"/>
                  </a:lnTo>
                  <a:lnTo>
                    <a:pt x="449141" y="2211123"/>
                  </a:lnTo>
                  <a:lnTo>
                    <a:pt x="415362" y="2181824"/>
                  </a:lnTo>
                  <a:lnTo>
                    <a:pt x="382654" y="2151357"/>
                  </a:lnTo>
                  <a:lnTo>
                    <a:pt x="351050" y="2119753"/>
                  </a:lnTo>
                  <a:lnTo>
                    <a:pt x="320583" y="2087045"/>
                  </a:lnTo>
                  <a:lnTo>
                    <a:pt x="291284" y="2053266"/>
                  </a:lnTo>
                  <a:lnTo>
                    <a:pt x="263187" y="2018448"/>
                  </a:lnTo>
                  <a:lnTo>
                    <a:pt x="236324" y="1982624"/>
                  </a:lnTo>
                  <a:lnTo>
                    <a:pt x="210727" y="1945827"/>
                  </a:lnTo>
                  <a:lnTo>
                    <a:pt x="186430" y="1908088"/>
                  </a:lnTo>
                  <a:lnTo>
                    <a:pt x="163464" y="1869440"/>
                  </a:lnTo>
                  <a:lnTo>
                    <a:pt x="141863" y="1829917"/>
                  </a:lnTo>
                  <a:lnTo>
                    <a:pt x="121659" y="1789550"/>
                  </a:lnTo>
                  <a:lnTo>
                    <a:pt x="102883" y="1748372"/>
                  </a:lnTo>
                  <a:lnTo>
                    <a:pt x="85570" y="1706416"/>
                  </a:lnTo>
                  <a:lnTo>
                    <a:pt x="69751" y="1663714"/>
                  </a:lnTo>
                  <a:lnTo>
                    <a:pt x="55459" y="1620299"/>
                  </a:lnTo>
                  <a:lnTo>
                    <a:pt x="42726" y="1576203"/>
                  </a:lnTo>
                  <a:lnTo>
                    <a:pt x="31586" y="1531458"/>
                  </a:lnTo>
                  <a:lnTo>
                    <a:pt x="22070" y="1486098"/>
                  </a:lnTo>
                  <a:lnTo>
                    <a:pt x="14212" y="1440155"/>
                  </a:lnTo>
                  <a:lnTo>
                    <a:pt x="8043" y="1393662"/>
                  </a:lnTo>
                  <a:lnTo>
                    <a:pt x="3596" y="1346650"/>
                  </a:lnTo>
                  <a:lnTo>
                    <a:pt x="904" y="1299153"/>
                  </a:lnTo>
                  <a:lnTo>
                    <a:pt x="0" y="1251204"/>
                  </a:lnTo>
                  <a:lnTo>
                    <a:pt x="904" y="1203254"/>
                  </a:lnTo>
                  <a:lnTo>
                    <a:pt x="3596" y="1155757"/>
                  </a:lnTo>
                  <a:lnTo>
                    <a:pt x="8043" y="1108745"/>
                  </a:lnTo>
                  <a:lnTo>
                    <a:pt x="14212" y="1062252"/>
                  </a:lnTo>
                  <a:lnTo>
                    <a:pt x="22070" y="1016309"/>
                  </a:lnTo>
                  <a:lnTo>
                    <a:pt x="31586" y="970949"/>
                  </a:lnTo>
                  <a:lnTo>
                    <a:pt x="42726" y="926204"/>
                  </a:lnTo>
                  <a:lnTo>
                    <a:pt x="55459" y="882108"/>
                  </a:lnTo>
                  <a:lnTo>
                    <a:pt x="69751" y="838693"/>
                  </a:lnTo>
                  <a:lnTo>
                    <a:pt x="85570" y="795991"/>
                  </a:lnTo>
                  <a:lnTo>
                    <a:pt x="102883" y="754035"/>
                  </a:lnTo>
                  <a:lnTo>
                    <a:pt x="121659" y="712857"/>
                  </a:lnTo>
                  <a:lnTo>
                    <a:pt x="141863" y="672490"/>
                  </a:lnTo>
                  <a:lnTo>
                    <a:pt x="163464" y="632967"/>
                  </a:lnTo>
                  <a:lnTo>
                    <a:pt x="186430" y="594319"/>
                  </a:lnTo>
                  <a:lnTo>
                    <a:pt x="210727" y="556580"/>
                  </a:lnTo>
                  <a:lnTo>
                    <a:pt x="236324" y="519783"/>
                  </a:lnTo>
                  <a:lnTo>
                    <a:pt x="263187" y="483959"/>
                  </a:lnTo>
                  <a:lnTo>
                    <a:pt x="291284" y="449141"/>
                  </a:lnTo>
                  <a:lnTo>
                    <a:pt x="320583" y="415362"/>
                  </a:lnTo>
                  <a:lnTo>
                    <a:pt x="351050" y="382654"/>
                  </a:lnTo>
                  <a:lnTo>
                    <a:pt x="382654" y="351050"/>
                  </a:lnTo>
                  <a:lnTo>
                    <a:pt x="415362" y="320583"/>
                  </a:lnTo>
                  <a:lnTo>
                    <a:pt x="449141" y="291284"/>
                  </a:lnTo>
                  <a:lnTo>
                    <a:pt x="483959" y="263187"/>
                  </a:lnTo>
                  <a:lnTo>
                    <a:pt x="519783" y="236324"/>
                  </a:lnTo>
                  <a:lnTo>
                    <a:pt x="556580" y="210727"/>
                  </a:lnTo>
                  <a:lnTo>
                    <a:pt x="594319" y="186430"/>
                  </a:lnTo>
                  <a:lnTo>
                    <a:pt x="632967" y="163464"/>
                  </a:lnTo>
                  <a:lnTo>
                    <a:pt x="672490" y="141863"/>
                  </a:lnTo>
                  <a:lnTo>
                    <a:pt x="712857" y="121659"/>
                  </a:lnTo>
                  <a:lnTo>
                    <a:pt x="754035" y="102883"/>
                  </a:lnTo>
                  <a:lnTo>
                    <a:pt x="795991" y="85570"/>
                  </a:lnTo>
                  <a:lnTo>
                    <a:pt x="838693" y="69751"/>
                  </a:lnTo>
                  <a:lnTo>
                    <a:pt x="882108" y="55459"/>
                  </a:lnTo>
                  <a:lnTo>
                    <a:pt x="926204" y="42726"/>
                  </a:lnTo>
                  <a:lnTo>
                    <a:pt x="970949" y="31586"/>
                  </a:lnTo>
                  <a:lnTo>
                    <a:pt x="1016309" y="22070"/>
                  </a:lnTo>
                  <a:lnTo>
                    <a:pt x="1062252" y="14212"/>
                  </a:lnTo>
                  <a:lnTo>
                    <a:pt x="1108745" y="8043"/>
                  </a:lnTo>
                  <a:lnTo>
                    <a:pt x="1155757" y="3596"/>
                  </a:lnTo>
                  <a:lnTo>
                    <a:pt x="1203254" y="904"/>
                  </a:lnTo>
                  <a:lnTo>
                    <a:pt x="1251204" y="0"/>
                  </a:lnTo>
                  <a:lnTo>
                    <a:pt x="1299153" y="904"/>
                  </a:lnTo>
                  <a:lnTo>
                    <a:pt x="1346650" y="3596"/>
                  </a:lnTo>
                  <a:lnTo>
                    <a:pt x="1393662" y="8043"/>
                  </a:lnTo>
                  <a:lnTo>
                    <a:pt x="1440155" y="14212"/>
                  </a:lnTo>
                  <a:lnTo>
                    <a:pt x="1486098" y="22070"/>
                  </a:lnTo>
                  <a:lnTo>
                    <a:pt x="1531458" y="31586"/>
                  </a:lnTo>
                  <a:lnTo>
                    <a:pt x="1576203" y="42726"/>
                  </a:lnTo>
                  <a:lnTo>
                    <a:pt x="1620299" y="55459"/>
                  </a:lnTo>
                  <a:lnTo>
                    <a:pt x="1663714" y="69751"/>
                  </a:lnTo>
                  <a:lnTo>
                    <a:pt x="1706416" y="85570"/>
                  </a:lnTo>
                  <a:lnTo>
                    <a:pt x="1748372" y="102883"/>
                  </a:lnTo>
                  <a:lnTo>
                    <a:pt x="1789550" y="121659"/>
                  </a:lnTo>
                  <a:lnTo>
                    <a:pt x="1829917" y="141863"/>
                  </a:lnTo>
                  <a:lnTo>
                    <a:pt x="1869440" y="163464"/>
                  </a:lnTo>
                  <a:lnTo>
                    <a:pt x="1908088" y="186430"/>
                  </a:lnTo>
                  <a:lnTo>
                    <a:pt x="1945827" y="210727"/>
                  </a:lnTo>
                  <a:lnTo>
                    <a:pt x="1982624" y="236324"/>
                  </a:lnTo>
                  <a:lnTo>
                    <a:pt x="2018448" y="263187"/>
                  </a:lnTo>
                  <a:lnTo>
                    <a:pt x="2053266" y="291284"/>
                  </a:lnTo>
                  <a:lnTo>
                    <a:pt x="2087045" y="320583"/>
                  </a:lnTo>
                  <a:lnTo>
                    <a:pt x="2119753" y="351050"/>
                  </a:lnTo>
                  <a:lnTo>
                    <a:pt x="2151357" y="382654"/>
                  </a:lnTo>
                  <a:lnTo>
                    <a:pt x="2181824" y="415362"/>
                  </a:lnTo>
                  <a:lnTo>
                    <a:pt x="2211123" y="449141"/>
                  </a:lnTo>
                  <a:lnTo>
                    <a:pt x="2239220" y="483959"/>
                  </a:lnTo>
                  <a:lnTo>
                    <a:pt x="2266083" y="519783"/>
                  </a:lnTo>
                  <a:lnTo>
                    <a:pt x="2291680" y="556580"/>
                  </a:lnTo>
                  <a:lnTo>
                    <a:pt x="2315977" y="594319"/>
                  </a:lnTo>
                  <a:lnTo>
                    <a:pt x="2338943" y="632967"/>
                  </a:lnTo>
                  <a:lnTo>
                    <a:pt x="2360544" y="672490"/>
                  </a:lnTo>
                  <a:lnTo>
                    <a:pt x="2380748" y="712857"/>
                  </a:lnTo>
                  <a:lnTo>
                    <a:pt x="2399524" y="754035"/>
                  </a:lnTo>
                  <a:lnTo>
                    <a:pt x="2416837" y="795991"/>
                  </a:lnTo>
                  <a:lnTo>
                    <a:pt x="2432656" y="838693"/>
                  </a:lnTo>
                  <a:lnTo>
                    <a:pt x="2446948" y="882108"/>
                  </a:lnTo>
                  <a:lnTo>
                    <a:pt x="2459681" y="926204"/>
                  </a:lnTo>
                  <a:lnTo>
                    <a:pt x="2470821" y="970949"/>
                  </a:lnTo>
                  <a:lnTo>
                    <a:pt x="2480337" y="1016309"/>
                  </a:lnTo>
                  <a:lnTo>
                    <a:pt x="2488195" y="1062252"/>
                  </a:lnTo>
                  <a:lnTo>
                    <a:pt x="2494364" y="1108745"/>
                  </a:lnTo>
                  <a:lnTo>
                    <a:pt x="2498811" y="1155757"/>
                  </a:lnTo>
                  <a:lnTo>
                    <a:pt x="2501503" y="1203254"/>
                  </a:lnTo>
                  <a:lnTo>
                    <a:pt x="2502408" y="1251204"/>
                  </a:lnTo>
                  <a:lnTo>
                    <a:pt x="2501503" y="1299153"/>
                  </a:lnTo>
                  <a:lnTo>
                    <a:pt x="2498811" y="1346650"/>
                  </a:lnTo>
                  <a:lnTo>
                    <a:pt x="2494364" y="1393662"/>
                  </a:lnTo>
                  <a:lnTo>
                    <a:pt x="2488195" y="1440155"/>
                  </a:lnTo>
                  <a:lnTo>
                    <a:pt x="2480337" y="1486098"/>
                  </a:lnTo>
                  <a:lnTo>
                    <a:pt x="2470821" y="1531458"/>
                  </a:lnTo>
                  <a:lnTo>
                    <a:pt x="2459681" y="1576203"/>
                  </a:lnTo>
                  <a:lnTo>
                    <a:pt x="2446948" y="1620299"/>
                  </a:lnTo>
                  <a:lnTo>
                    <a:pt x="2432656" y="1663714"/>
                  </a:lnTo>
                  <a:lnTo>
                    <a:pt x="2416837" y="1706416"/>
                  </a:lnTo>
                  <a:lnTo>
                    <a:pt x="2399524" y="1748372"/>
                  </a:lnTo>
                  <a:lnTo>
                    <a:pt x="2380748" y="1789550"/>
                  </a:lnTo>
                  <a:lnTo>
                    <a:pt x="2360544" y="1829917"/>
                  </a:lnTo>
                  <a:lnTo>
                    <a:pt x="2338943" y="1869440"/>
                  </a:lnTo>
                  <a:lnTo>
                    <a:pt x="2315977" y="1908088"/>
                  </a:lnTo>
                  <a:lnTo>
                    <a:pt x="2291680" y="1945827"/>
                  </a:lnTo>
                  <a:lnTo>
                    <a:pt x="2266083" y="1982624"/>
                  </a:lnTo>
                  <a:lnTo>
                    <a:pt x="2239220" y="2018448"/>
                  </a:lnTo>
                  <a:lnTo>
                    <a:pt x="2211123" y="2053266"/>
                  </a:lnTo>
                  <a:lnTo>
                    <a:pt x="2181824" y="2087045"/>
                  </a:lnTo>
                  <a:lnTo>
                    <a:pt x="2151357" y="2119753"/>
                  </a:lnTo>
                  <a:lnTo>
                    <a:pt x="2119753" y="2151357"/>
                  </a:lnTo>
                  <a:lnTo>
                    <a:pt x="2087045" y="2181824"/>
                  </a:lnTo>
                  <a:lnTo>
                    <a:pt x="2053266" y="2211123"/>
                  </a:lnTo>
                  <a:lnTo>
                    <a:pt x="2018448" y="2239220"/>
                  </a:lnTo>
                  <a:lnTo>
                    <a:pt x="1982624" y="2266083"/>
                  </a:lnTo>
                  <a:lnTo>
                    <a:pt x="1945827" y="2291680"/>
                  </a:lnTo>
                  <a:lnTo>
                    <a:pt x="1908088" y="2315977"/>
                  </a:lnTo>
                  <a:lnTo>
                    <a:pt x="1869440" y="2338943"/>
                  </a:lnTo>
                  <a:lnTo>
                    <a:pt x="1829917" y="2360544"/>
                  </a:lnTo>
                  <a:lnTo>
                    <a:pt x="1789550" y="2380749"/>
                  </a:lnTo>
                  <a:lnTo>
                    <a:pt x="1748372" y="2399524"/>
                  </a:lnTo>
                  <a:lnTo>
                    <a:pt x="1706416" y="2416837"/>
                  </a:lnTo>
                  <a:lnTo>
                    <a:pt x="1663714" y="2432656"/>
                  </a:lnTo>
                  <a:lnTo>
                    <a:pt x="1620299" y="2446948"/>
                  </a:lnTo>
                  <a:lnTo>
                    <a:pt x="1576203" y="2459681"/>
                  </a:lnTo>
                  <a:lnTo>
                    <a:pt x="1531458" y="2470821"/>
                  </a:lnTo>
                  <a:lnTo>
                    <a:pt x="1486098" y="2480337"/>
                  </a:lnTo>
                  <a:lnTo>
                    <a:pt x="1440155" y="2488196"/>
                  </a:lnTo>
                  <a:lnTo>
                    <a:pt x="1393662" y="2494364"/>
                  </a:lnTo>
                  <a:lnTo>
                    <a:pt x="1346650" y="2498811"/>
                  </a:lnTo>
                  <a:lnTo>
                    <a:pt x="1299153" y="2501503"/>
                  </a:lnTo>
                  <a:lnTo>
                    <a:pt x="1251204" y="2502408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26991" y="2592323"/>
              <a:ext cx="2502535" cy="2502535"/>
            </a:xfrm>
            <a:custGeom>
              <a:avLst/>
              <a:gdLst/>
              <a:ahLst/>
              <a:cxnLst/>
              <a:rect l="l" t="t" r="r" b="b"/>
              <a:pathLst>
                <a:path w="2502534" h="2502535">
                  <a:moveTo>
                    <a:pt x="0" y="1251204"/>
                  </a:moveTo>
                  <a:lnTo>
                    <a:pt x="904" y="1203254"/>
                  </a:lnTo>
                  <a:lnTo>
                    <a:pt x="3596" y="1155757"/>
                  </a:lnTo>
                  <a:lnTo>
                    <a:pt x="8043" y="1108745"/>
                  </a:lnTo>
                  <a:lnTo>
                    <a:pt x="14212" y="1062252"/>
                  </a:lnTo>
                  <a:lnTo>
                    <a:pt x="22070" y="1016309"/>
                  </a:lnTo>
                  <a:lnTo>
                    <a:pt x="31586" y="970949"/>
                  </a:lnTo>
                  <a:lnTo>
                    <a:pt x="42726" y="926204"/>
                  </a:lnTo>
                  <a:lnTo>
                    <a:pt x="55459" y="882108"/>
                  </a:lnTo>
                  <a:lnTo>
                    <a:pt x="69751" y="838693"/>
                  </a:lnTo>
                  <a:lnTo>
                    <a:pt x="85570" y="795991"/>
                  </a:lnTo>
                  <a:lnTo>
                    <a:pt x="102883" y="754035"/>
                  </a:lnTo>
                  <a:lnTo>
                    <a:pt x="121659" y="712857"/>
                  </a:lnTo>
                  <a:lnTo>
                    <a:pt x="141863" y="672490"/>
                  </a:lnTo>
                  <a:lnTo>
                    <a:pt x="163464" y="632967"/>
                  </a:lnTo>
                  <a:lnTo>
                    <a:pt x="186430" y="594319"/>
                  </a:lnTo>
                  <a:lnTo>
                    <a:pt x="210727" y="556580"/>
                  </a:lnTo>
                  <a:lnTo>
                    <a:pt x="236324" y="519783"/>
                  </a:lnTo>
                  <a:lnTo>
                    <a:pt x="263187" y="483959"/>
                  </a:lnTo>
                  <a:lnTo>
                    <a:pt x="291284" y="449141"/>
                  </a:lnTo>
                  <a:lnTo>
                    <a:pt x="320583" y="415362"/>
                  </a:lnTo>
                  <a:lnTo>
                    <a:pt x="351050" y="382654"/>
                  </a:lnTo>
                  <a:lnTo>
                    <a:pt x="382654" y="351050"/>
                  </a:lnTo>
                  <a:lnTo>
                    <a:pt x="415362" y="320583"/>
                  </a:lnTo>
                  <a:lnTo>
                    <a:pt x="449141" y="291284"/>
                  </a:lnTo>
                  <a:lnTo>
                    <a:pt x="483959" y="263187"/>
                  </a:lnTo>
                  <a:lnTo>
                    <a:pt x="519783" y="236324"/>
                  </a:lnTo>
                  <a:lnTo>
                    <a:pt x="556580" y="210727"/>
                  </a:lnTo>
                  <a:lnTo>
                    <a:pt x="594319" y="186430"/>
                  </a:lnTo>
                  <a:lnTo>
                    <a:pt x="632967" y="163464"/>
                  </a:lnTo>
                  <a:lnTo>
                    <a:pt x="672490" y="141863"/>
                  </a:lnTo>
                  <a:lnTo>
                    <a:pt x="712857" y="121659"/>
                  </a:lnTo>
                  <a:lnTo>
                    <a:pt x="754035" y="102883"/>
                  </a:lnTo>
                  <a:lnTo>
                    <a:pt x="795991" y="85570"/>
                  </a:lnTo>
                  <a:lnTo>
                    <a:pt x="838693" y="69751"/>
                  </a:lnTo>
                  <a:lnTo>
                    <a:pt x="882108" y="55459"/>
                  </a:lnTo>
                  <a:lnTo>
                    <a:pt x="926204" y="42726"/>
                  </a:lnTo>
                  <a:lnTo>
                    <a:pt x="970949" y="31586"/>
                  </a:lnTo>
                  <a:lnTo>
                    <a:pt x="1016309" y="22070"/>
                  </a:lnTo>
                  <a:lnTo>
                    <a:pt x="1062252" y="14212"/>
                  </a:lnTo>
                  <a:lnTo>
                    <a:pt x="1108745" y="8043"/>
                  </a:lnTo>
                  <a:lnTo>
                    <a:pt x="1155757" y="3596"/>
                  </a:lnTo>
                  <a:lnTo>
                    <a:pt x="1203254" y="904"/>
                  </a:lnTo>
                  <a:lnTo>
                    <a:pt x="1251204" y="0"/>
                  </a:lnTo>
                  <a:lnTo>
                    <a:pt x="1299153" y="904"/>
                  </a:lnTo>
                  <a:lnTo>
                    <a:pt x="1346650" y="3596"/>
                  </a:lnTo>
                  <a:lnTo>
                    <a:pt x="1393662" y="8043"/>
                  </a:lnTo>
                  <a:lnTo>
                    <a:pt x="1440155" y="14212"/>
                  </a:lnTo>
                  <a:lnTo>
                    <a:pt x="1486098" y="22070"/>
                  </a:lnTo>
                  <a:lnTo>
                    <a:pt x="1531458" y="31586"/>
                  </a:lnTo>
                  <a:lnTo>
                    <a:pt x="1576203" y="42726"/>
                  </a:lnTo>
                  <a:lnTo>
                    <a:pt x="1620299" y="55459"/>
                  </a:lnTo>
                  <a:lnTo>
                    <a:pt x="1663714" y="69751"/>
                  </a:lnTo>
                  <a:lnTo>
                    <a:pt x="1706416" y="85570"/>
                  </a:lnTo>
                  <a:lnTo>
                    <a:pt x="1748372" y="102883"/>
                  </a:lnTo>
                  <a:lnTo>
                    <a:pt x="1789550" y="121659"/>
                  </a:lnTo>
                  <a:lnTo>
                    <a:pt x="1829917" y="141863"/>
                  </a:lnTo>
                  <a:lnTo>
                    <a:pt x="1869440" y="163464"/>
                  </a:lnTo>
                  <a:lnTo>
                    <a:pt x="1908088" y="186430"/>
                  </a:lnTo>
                  <a:lnTo>
                    <a:pt x="1945827" y="210727"/>
                  </a:lnTo>
                  <a:lnTo>
                    <a:pt x="1982624" y="236324"/>
                  </a:lnTo>
                  <a:lnTo>
                    <a:pt x="2018448" y="263187"/>
                  </a:lnTo>
                  <a:lnTo>
                    <a:pt x="2053266" y="291284"/>
                  </a:lnTo>
                  <a:lnTo>
                    <a:pt x="2087045" y="320583"/>
                  </a:lnTo>
                  <a:lnTo>
                    <a:pt x="2119753" y="351050"/>
                  </a:lnTo>
                  <a:lnTo>
                    <a:pt x="2151357" y="382654"/>
                  </a:lnTo>
                  <a:lnTo>
                    <a:pt x="2181824" y="415362"/>
                  </a:lnTo>
                  <a:lnTo>
                    <a:pt x="2211123" y="449141"/>
                  </a:lnTo>
                  <a:lnTo>
                    <a:pt x="2239220" y="483959"/>
                  </a:lnTo>
                  <a:lnTo>
                    <a:pt x="2266083" y="519783"/>
                  </a:lnTo>
                  <a:lnTo>
                    <a:pt x="2291680" y="556580"/>
                  </a:lnTo>
                  <a:lnTo>
                    <a:pt x="2315977" y="594319"/>
                  </a:lnTo>
                  <a:lnTo>
                    <a:pt x="2338943" y="632967"/>
                  </a:lnTo>
                  <a:lnTo>
                    <a:pt x="2360544" y="672490"/>
                  </a:lnTo>
                  <a:lnTo>
                    <a:pt x="2380748" y="712857"/>
                  </a:lnTo>
                  <a:lnTo>
                    <a:pt x="2399524" y="754035"/>
                  </a:lnTo>
                  <a:lnTo>
                    <a:pt x="2416837" y="795991"/>
                  </a:lnTo>
                  <a:lnTo>
                    <a:pt x="2432656" y="838693"/>
                  </a:lnTo>
                  <a:lnTo>
                    <a:pt x="2446948" y="882108"/>
                  </a:lnTo>
                  <a:lnTo>
                    <a:pt x="2459681" y="926204"/>
                  </a:lnTo>
                  <a:lnTo>
                    <a:pt x="2470821" y="970949"/>
                  </a:lnTo>
                  <a:lnTo>
                    <a:pt x="2480337" y="1016309"/>
                  </a:lnTo>
                  <a:lnTo>
                    <a:pt x="2488195" y="1062252"/>
                  </a:lnTo>
                  <a:lnTo>
                    <a:pt x="2494364" y="1108745"/>
                  </a:lnTo>
                  <a:lnTo>
                    <a:pt x="2498811" y="1155757"/>
                  </a:lnTo>
                  <a:lnTo>
                    <a:pt x="2501503" y="1203254"/>
                  </a:lnTo>
                  <a:lnTo>
                    <a:pt x="2502408" y="1251204"/>
                  </a:lnTo>
                  <a:lnTo>
                    <a:pt x="2501503" y="1299153"/>
                  </a:lnTo>
                  <a:lnTo>
                    <a:pt x="2498811" y="1346650"/>
                  </a:lnTo>
                  <a:lnTo>
                    <a:pt x="2494364" y="1393662"/>
                  </a:lnTo>
                  <a:lnTo>
                    <a:pt x="2488195" y="1440155"/>
                  </a:lnTo>
                  <a:lnTo>
                    <a:pt x="2480337" y="1486098"/>
                  </a:lnTo>
                  <a:lnTo>
                    <a:pt x="2470821" y="1531458"/>
                  </a:lnTo>
                  <a:lnTo>
                    <a:pt x="2459681" y="1576203"/>
                  </a:lnTo>
                  <a:lnTo>
                    <a:pt x="2446948" y="1620299"/>
                  </a:lnTo>
                  <a:lnTo>
                    <a:pt x="2432656" y="1663714"/>
                  </a:lnTo>
                  <a:lnTo>
                    <a:pt x="2416837" y="1706416"/>
                  </a:lnTo>
                  <a:lnTo>
                    <a:pt x="2399524" y="1748372"/>
                  </a:lnTo>
                  <a:lnTo>
                    <a:pt x="2380748" y="1789550"/>
                  </a:lnTo>
                  <a:lnTo>
                    <a:pt x="2360544" y="1829917"/>
                  </a:lnTo>
                  <a:lnTo>
                    <a:pt x="2338943" y="1869440"/>
                  </a:lnTo>
                  <a:lnTo>
                    <a:pt x="2315977" y="1908088"/>
                  </a:lnTo>
                  <a:lnTo>
                    <a:pt x="2291680" y="1945827"/>
                  </a:lnTo>
                  <a:lnTo>
                    <a:pt x="2266083" y="1982624"/>
                  </a:lnTo>
                  <a:lnTo>
                    <a:pt x="2239220" y="2018448"/>
                  </a:lnTo>
                  <a:lnTo>
                    <a:pt x="2211123" y="2053266"/>
                  </a:lnTo>
                  <a:lnTo>
                    <a:pt x="2181824" y="2087045"/>
                  </a:lnTo>
                  <a:lnTo>
                    <a:pt x="2151357" y="2119753"/>
                  </a:lnTo>
                  <a:lnTo>
                    <a:pt x="2119753" y="2151357"/>
                  </a:lnTo>
                  <a:lnTo>
                    <a:pt x="2087045" y="2181824"/>
                  </a:lnTo>
                  <a:lnTo>
                    <a:pt x="2053266" y="2211123"/>
                  </a:lnTo>
                  <a:lnTo>
                    <a:pt x="2018448" y="2239220"/>
                  </a:lnTo>
                  <a:lnTo>
                    <a:pt x="1982624" y="2266083"/>
                  </a:lnTo>
                  <a:lnTo>
                    <a:pt x="1945827" y="2291680"/>
                  </a:lnTo>
                  <a:lnTo>
                    <a:pt x="1908088" y="2315977"/>
                  </a:lnTo>
                  <a:lnTo>
                    <a:pt x="1869440" y="2338943"/>
                  </a:lnTo>
                  <a:lnTo>
                    <a:pt x="1829917" y="2360544"/>
                  </a:lnTo>
                  <a:lnTo>
                    <a:pt x="1789550" y="2380749"/>
                  </a:lnTo>
                  <a:lnTo>
                    <a:pt x="1748372" y="2399524"/>
                  </a:lnTo>
                  <a:lnTo>
                    <a:pt x="1706416" y="2416837"/>
                  </a:lnTo>
                  <a:lnTo>
                    <a:pt x="1663714" y="2432656"/>
                  </a:lnTo>
                  <a:lnTo>
                    <a:pt x="1620299" y="2446948"/>
                  </a:lnTo>
                  <a:lnTo>
                    <a:pt x="1576203" y="2459681"/>
                  </a:lnTo>
                  <a:lnTo>
                    <a:pt x="1531458" y="2470821"/>
                  </a:lnTo>
                  <a:lnTo>
                    <a:pt x="1486098" y="2480337"/>
                  </a:lnTo>
                  <a:lnTo>
                    <a:pt x="1440155" y="2488196"/>
                  </a:lnTo>
                  <a:lnTo>
                    <a:pt x="1393662" y="2494364"/>
                  </a:lnTo>
                  <a:lnTo>
                    <a:pt x="1346650" y="2498811"/>
                  </a:lnTo>
                  <a:lnTo>
                    <a:pt x="1299153" y="2501503"/>
                  </a:lnTo>
                  <a:lnTo>
                    <a:pt x="1251204" y="2502408"/>
                  </a:lnTo>
                  <a:lnTo>
                    <a:pt x="1203254" y="2501503"/>
                  </a:lnTo>
                  <a:lnTo>
                    <a:pt x="1155757" y="2498811"/>
                  </a:lnTo>
                  <a:lnTo>
                    <a:pt x="1108745" y="2494364"/>
                  </a:lnTo>
                  <a:lnTo>
                    <a:pt x="1062252" y="2488196"/>
                  </a:lnTo>
                  <a:lnTo>
                    <a:pt x="1016309" y="2480337"/>
                  </a:lnTo>
                  <a:lnTo>
                    <a:pt x="970949" y="2470821"/>
                  </a:lnTo>
                  <a:lnTo>
                    <a:pt x="926204" y="2459681"/>
                  </a:lnTo>
                  <a:lnTo>
                    <a:pt x="882108" y="2446948"/>
                  </a:lnTo>
                  <a:lnTo>
                    <a:pt x="838693" y="2432656"/>
                  </a:lnTo>
                  <a:lnTo>
                    <a:pt x="795991" y="2416837"/>
                  </a:lnTo>
                  <a:lnTo>
                    <a:pt x="754035" y="2399524"/>
                  </a:lnTo>
                  <a:lnTo>
                    <a:pt x="712857" y="2380749"/>
                  </a:lnTo>
                  <a:lnTo>
                    <a:pt x="672490" y="2360544"/>
                  </a:lnTo>
                  <a:lnTo>
                    <a:pt x="632967" y="2338943"/>
                  </a:lnTo>
                  <a:lnTo>
                    <a:pt x="594319" y="2315977"/>
                  </a:lnTo>
                  <a:lnTo>
                    <a:pt x="556580" y="2291680"/>
                  </a:lnTo>
                  <a:lnTo>
                    <a:pt x="519783" y="2266083"/>
                  </a:lnTo>
                  <a:lnTo>
                    <a:pt x="483959" y="2239220"/>
                  </a:lnTo>
                  <a:lnTo>
                    <a:pt x="449141" y="2211123"/>
                  </a:lnTo>
                  <a:lnTo>
                    <a:pt x="415362" y="2181824"/>
                  </a:lnTo>
                  <a:lnTo>
                    <a:pt x="382654" y="2151357"/>
                  </a:lnTo>
                  <a:lnTo>
                    <a:pt x="351050" y="2119753"/>
                  </a:lnTo>
                  <a:lnTo>
                    <a:pt x="320583" y="2087045"/>
                  </a:lnTo>
                  <a:lnTo>
                    <a:pt x="291284" y="2053266"/>
                  </a:lnTo>
                  <a:lnTo>
                    <a:pt x="263187" y="2018448"/>
                  </a:lnTo>
                  <a:lnTo>
                    <a:pt x="236324" y="1982624"/>
                  </a:lnTo>
                  <a:lnTo>
                    <a:pt x="210727" y="1945827"/>
                  </a:lnTo>
                  <a:lnTo>
                    <a:pt x="186430" y="1908088"/>
                  </a:lnTo>
                  <a:lnTo>
                    <a:pt x="163464" y="1869440"/>
                  </a:lnTo>
                  <a:lnTo>
                    <a:pt x="141863" y="1829917"/>
                  </a:lnTo>
                  <a:lnTo>
                    <a:pt x="121659" y="1789550"/>
                  </a:lnTo>
                  <a:lnTo>
                    <a:pt x="102883" y="1748372"/>
                  </a:lnTo>
                  <a:lnTo>
                    <a:pt x="85570" y="1706416"/>
                  </a:lnTo>
                  <a:lnTo>
                    <a:pt x="69751" y="1663714"/>
                  </a:lnTo>
                  <a:lnTo>
                    <a:pt x="55459" y="1620299"/>
                  </a:lnTo>
                  <a:lnTo>
                    <a:pt x="42726" y="1576203"/>
                  </a:lnTo>
                  <a:lnTo>
                    <a:pt x="31586" y="1531458"/>
                  </a:lnTo>
                  <a:lnTo>
                    <a:pt x="22070" y="1486098"/>
                  </a:lnTo>
                  <a:lnTo>
                    <a:pt x="14212" y="1440155"/>
                  </a:lnTo>
                  <a:lnTo>
                    <a:pt x="8043" y="1393662"/>
                  </a:lnTo>
                  <a:lnTo>
                    <a:pt x="3596" y="1346650"/>
                  </a:lnTo>
                  <a:lnTo>
                    <a:pt x="904" y="1299153"/>
                  </a:lnTo>
                  <a:lnTo>
                    <a:pt x="0" y="1251204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84624" y="3497112"/>
            <a:ext cx="1788795" cy="66992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indent="-635" algn="ctr">
              <a:lnSpc>
                <a:spcPts val="1639"/>
              </a:lnSpc>
              <a:spcBef>
                <a:spcPts val="275"/>
              </a:spcBef>
            </a:pPr>
            <a:r>
              <a:rPr sz="1450" b="1" spc="-5" dirty="0">
                <a:latin typeface="Tahoma"/>
                <a:cs typeface="Tahoma"/>
              </a:rPr>
              <a:t>Участники </a:t>
            </a:r>
            <a:r>
              <a:rPr sz="1450" b="1" dirty="0">
                <a:latin typeface="Tahoma"/>
                <a:cs typeface="Tahoma"/>
              </a:rPr>
              <a:t> </a:t>
            </a:r>
            <a:r>
              <a:rPr sz="1450" b="1" spc="-5" dirty="0">
                <a:latin typeface="Tahoma"/>
                <a:cs typeface="Tahoma"/>
              </a:rPr>
              <a:t>проектирования </a:t>
            </a:r>
            <a:r>
              <a:rPr sz="1450" b="1" spc="-55" dirty="0">
                <a:latin typeface="Tahoma"/>
                <a:cs typeface="Tahoma"/>
              </a:rPr>
              <a:t>и </a:t>
            </a:r>
            <a:r>
              <a:rPr sz="1450" b="1" spc="-409" dirty="0">
                <a:latin typeface="Tahoma"/>
                <a:cs typeface="Tahoma"/>
              </a:rPr>
              <a:t> </a:t>
            </a:r>
            <a:r>
              <a:rPr sz="1450" b="1" dirty="0">
                <a:latin typeface="Tahoma"/>
                <a:cs typeface="Tahoma"/>
              </a:rPr>
              <a:t>реализации</a:t>
            </a:r>
            <a:r>
              <a:rPr sz="1450" b="1" spc="-20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ИОМ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52644" y="2385060"/>
            <a:ext cx="451484" cy="146685"/>
          </a:xfrm>
          <a:custGeom>
            <a:avLst/>
            <a:gdLst/>
            <a:ahLst/>
            <a:cxnLst/>
            <a:rect l="l" t="t" r="r" b="b"/>
            <a:pathLst>
              <a:path w="451485" h="146685">
                <a:moveTo>
                  <a:pt x="361187" y="146304"/>
                </a:moveTo>
                <a:lnTo>
                  <a:pt x="89916" y="146304"/>
                </a:lnTo>
                <a:lnTo>
                  <a:pt x="89916" y="73151"/>
                </a:lnTo>
                <a:lnTo>
                  <a:pt x="0" y="73151"/>
                </a:lnTo>
                <a:lnTo>
                  <a:pt x="225551" y="0"/>
                </a:lnTo>
                <a:lnTo>
                  <a:pt x="451103" y="73151"/>
                </a:lnTo>
                <a:lnTo>
                  <a:pt x="361187" y="73151"/>
                </a:lnTo>
                <a:lnTo>
                  <a:pt x="361187" y="146304"/>
                </a:lnTo>
                <a:close/>
              </a:path>
            </a:pathLst>
          </a:custGeom>
          <a:solidFill>
            <a:srgbClr val="D1E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035361" y="1179385"/>
            <a:ext cx="2686050" cy="1148080"/>
            <a:chOff x="4035361" y="1179385"/>
            <a:chExt cx="2686050" cy="11480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8600" y="1184148"/>
              <a:ext cx="2674619" cy="11353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047743" y="1191768"/>
              <a:ext cx="2661285" cy="1123315"/>
            </a:xfrm>
            <a:custGeom>
              <a:avLst/>
              <a:gdLst/>
              <a:ahLst/>
              <a:cxnLst/>
              <a:rect l="l" t="t" r="r" b="b"/>
              <a:pathLst>
                <a:path w="2661284" h="1123314">
                  <a:moveTo>
                    <a:pt x="0" y="187451"/>
                  </a:moveTo>
                  <a:lnTo>
                    <a:pt x="6681" y="137583"/>
                  </a:lnTo>
                  <a:lnTo>
                    <a:pt x="25512" y="92794"/>
                  </a:lnTo>
                  <a:lnTo>
                    <a:pt x="54673" y="54863"/>
                  </a:lnTo>
                  <a:lnTo>
                    <a:pt x="92343" y="25569"/>
                  </a:lnTo>
                  <a:lnTo>
                    <a:pt x="136701" y="6688"/>
                  </a:lnTo>
                  <a:lnTo>
                    <a:pt x="185928" y="0"/>
                  </a:lnTo>
                  <a:lnTo>
                    <a:pt x="2474975" y="0"/>
                  </a:lnTo>
                  <a:lnTo>
                    <a:pt x="2524202" y="6688"/>
                  </a:lnTo>
                  <a:lnTo>
                    <a:pt x="2568560" y="25569"/>
                  </a:lnTo>
                  <a:lnTo>
                    <a:pt x="2606230" y="54863"/>
                  </a:lnTo>
                  <a:lnTo>
                    <a:pt x="2635390" y="92794"/>
                  </a:lnTo>
                  <a:lnTo>
                    <a:pt x="2654222" y="137583"/>
                  </a:lnTo>
                  <a:lnTo>
                    <a:pt x="2660903" y="187451"/>
                  </a:lnTo>
                  <a:lnTo>
                    <a:pt x="2660903" y="935735"/>
                  </a:lnTo>
                  <a:lnTo>
                    <a:pt x="2654222" y="985604"/>
                  </a:lnTo>
                  <a:lnTo>
                    <a:pt x="2635390" y="1030393"/>
                  </a:lnTo>
                  <a:lnTo>
                    <a:pt x="2606230" y="1068323"/>
                  </a:lnTo>
                  <a:lnTo>
                    <a:pt x="2568560" y="1097618"/>
                  </a:lnTo>
                  <a:lnTo>
                    <a:pt x="2524202" y="1116499"/>
                  </a:lnTo>
                  <a:lnTo>
                    <a:pt x="2474975" y="1123187"/>
                  </a:lnTo>
                  <a:lnTo>
                    <a:pt x="185928" y="1123187"/>
                  </a:lnTo>
                  <a:lnTo>
                    <a:pt x="136701" y="1116499"/>
                  </a:lnTo>
                  <a:lnTo>
                    <a:pt x="92343" y="1097618"/>
                  </a:lnTo>
                  <a:lnTo>
                    <a:pt x="54673" y="1068323"/>
                  </a:lnTo>
                  <a:lnTo>
                    <a:pt x="25512" y="1030393"/>
                  </a:lnTo>
                  <a:lnTo>
                    <a:pt x="6681" y="985604"/>
                  </a:lnTo>
                  <a:lnTo>
                    <a:pt x="0" y="935735"/>
                  </a:lnTo>
                  <a:lnTo>
                    <a:pt x="0" y="187451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77058" y="1406191"/>
            <a:ext cx="1802130" cy="66992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-1270" algn="ctr">
              <a:lnSpc>
                <a:spcPts val="1639"/>
              </a:lnSpc>
              <a:spcBef>
                <a:spcPts val="275"/>
              </a:spcBef>
            </a:pPr>
            <a:r>
              <a:rPr lang="ru-RU" sz="1450" b="1" spc="25" dirty="0" smtClean="0">
                <a:latin typeface="Tahoma"/>
                <a:cs typeface="Tahoma"/>
              </a:rPr>
              <a:t>Заведующий</a:t>
            </a:r>
            <a:r>
              <a:rPr sz="1450" b="1" spc="25" dirty="0" smtClean="0">
                <a:latin typeface="Tahoma"/>
                <a:cs typeface="Tahoma"/>
              </a:rPr>
              <a:t> </a:t>
            </a:r>
            <a:r>
              <a:rPr sz="1450" b="1" spc="30" dirty="0" smtClean="0">
                <a:latin typeface="Tahoma"/>
                <a:cs typeface="Tahoma"/>
              </a:rPr>
              <a:t> </a:t>
            </a:r>
            <a:r>
              <a:rPr sz="1450" b="1" spc="50" dirty="0">
                <a:latin typeface="Tahoma"/>
                <a:cs typeface="Tahoma"/>
              </a:rPr>
              <a:t>об</a:t>
            </a:r>
            <a:r>
              <a:rPr sz="1450" b="1" spc="60" dirty="0">
                <a:latin typeface="Tahoma"/>
                <a:cs typeface="Tahoma"/>
              </a:rPr>
              <a:t>р</a:t>
            </a:r>
            <a:r>
              <a:rPr sz="1450" b="1" spc="105" dirty="0">
                <a:latin typeface="Tahoma"/>
                <a:cs typeface="Tahoma"/>
              </a:rPr>
              <a:t>а</a:t>
            </a:r>
            <a:r>
              <a:rPr sz="1450" b="1" spc="-100" dirty="0">
                <a:latin typeface="Tahoma"/>
                <a:cs typeface="Tahoma"/>
              </a:rPr>
              <a:t>з</a:t>
            </a:r>
            <a:r>
              <a:rPr sz="1450" b="1" spc="50" dirty="0">
                <a:latin typeface="Tahoma"/>
                <a:cs typeface="Tahoma"/>
              </a:rPr>
              <a:t>о</a:t>
            </a:r>
            <a:r>
              <a:rPr sz="1450" b="1" spc="-100" dirty="0">
                <a:latin typeface="Tahoma"/>
                <a:cs typeface="Tahoma"/>
              </a:rPr>
              <a:t>в</a:t>
            </a:r>
            <a:r>
              <a:rPr sz="1450" b="1" spc="120" dirty="0">
                <a:latin typeface="Tahoma"/>
                <a:cs typeface="Tahoma"/>
              </a:rPr>
              <a:t>а</a:t>
            </a:r>
            <a:r>
              <a:rPr sz="1450" b="1" spc="30" dirty="0">
                <a:latin typeface="Tahoma"/>
                <a:cs typeface="Tahoma"/>
              </a:rPr>
              <a:t>т</a:t>
            </a:r>
            <a:r>
              <a:rPr sz="1450" b="1" spc="70" dirty="0">
                <a:latin typeface="Tahoma"/>
                <a:cs typeface="Tahoma"/>
              </a:rPr>
              <a:t>е</a:t>
            </a:r>
            <a:r>
              <a:rPr sz="1450" b="1" spc="-135" dirty="0">
                <a:latin typeface="Tahoma"/>
                <a:cs typeface="Tahoma"/>
              </a:rPr>
              <a:t>л</a:t>
            </a:r>
            <a:r>
              <a:rPr sz="1450" b="1" spc="-75" dirty="0">
                <a:latin typeface="Tahoma"/>
                <a:cs typeface="Tahoma"/>
              </a:rPr>
              <a:t>ь</a:t>
            </a:r>
            <a:r>
              <a:rPr sz="1450" b="1" spc="-55" dirty="0">
                <a:latin typeface="Tahoma"/>
                <a:cs typeface="Tahoma"/>
              </a:rPr>
              <a:t>н</a:t>
            </a:r>
            <a:r>
              <a:rPr sz="1450" b="1" spc="35" dirty="0">
                <a:latin typeface="Tahoma"/>
                <a:cs typeface="Tahoma"/>
              </a:rPr>
              <a:t>о</a:t>
            </a:r>
            <a:r>
              <a:rPr sz="1450" b="1" spc="-114" dirty="0">
                <a:latin typeface="Tahoma"/>
                <a:cs typeface="Tahoma"/>
              </a:rPr>
              <a:t>г</a:t>
            </a:r>
            <a:r>
              <a:rPr sz="1450" b="1" spc="35" dirty="0">
                <a:latin typeface="Tahoma"/>
                <a:cs typeface="Tahoma"/>
              </a:rPr>
              <a:t>о  </a:t>
            </a:r>
            <a:r>
              <a:rPr sz="1450" b="1" spc="-10" dirty="0">
                <a:latin typeface="Tahoma"/>
                <a:cs typeface="Tahoma"/>
              </a:rPr>
              <a:t>учреждения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33553" y="2081593"/>
            <a:ext cx="2687320" cy="1301750"/>
            <a:chOff x="6333553" y="2081593"/>
            <a:chExt cx="2687320" cy="1301750"/>
          </a:xfrm>
        </p:grpSpPr>
        <p:sp>
          <p:nvSpPr>
            <p:cNvPr id="12" name="object 12"/>
            <p:cNvSpPr/>
            <p:nvPr/>
          </p:nvSpPr>
          <p:spPr>
            <a:xfrm>
              <a:off x="6502907" y="2982467"/>
              <a:ext cx="257810" cy="401320"/>
            </a:xfrm>
            <a:custGeom>
              <a:avLst/>
              <a:gdLst/>
              <a:ahLst/>
              <a:cxnLst/>
              <a:rect l="l" t="t" r="r" b="b"/>
              <a:pathLst>
                <a:path w="257809" h="401320">
                  <a:moveTo>
                    <a:pt x="257556" y="400812"/>
                  </a:moveTo>
                  <a:lnTo>
                    <a:pt x="216408" y="321564"/>
                  </a:lnTo>
                  <a:lnTo>
                    <a:pt x="124968" y="368808"/>
                  </a:lnTo>
                  <a:lnTo>
                    <a:pt x="0" y="128016"/>
                  </a:lnTo>
                  <a:lnTo>
                    <a:pt x="91440" y="80772"/>
                  </a:lnTo>
                  <a:lnTo>
                    <a:pt x="50292" y="0"/>
                  </a:lnTo>
                  <a:lnTo>
                    <a:pt x="245364" y="153924"/>
                  </a:lnTo>
                  <a:lnTo>
                    <a:pt x="257556" y="400812"/>
                  </a:lnTo>
                  <a:close/>
                </a:path>
              </a:pathLst>
            </a:custGeom>
            <a:solidFill>
              <a:srgbClr val="D1E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8315" y="2089403"/>
              <a:ext cx="2673096" cy="113233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45935" y="2093975"/>
              <a:ext cx="2662555" cy="1125220"/>
            </a:xfrm>
            <a:custGeom>
              <a:avLst/>
              <a:gdLst/>
              <a:ahLst/>
              <a:cxnLst/>
              <a:rect l="l" t="t" r="r" b="b"/>
              <a:pathLst>
                <a:path w="2662554" h="1125220">
                  <a:moveTo>
                    <a:pt x="0" y="187451"/>
                  </a:moveTo>
                  <a:lnTo>
                    <a:pt x="6688" y="137583"/>
                  </a:lnTo>
                  <a:lnTo>
                    <a:pt x="25569" y="92794"/>
                  </a:lnTo>
                  <a:lnTo>
                    <a:pt x="54864" y="54863"/>
                  </a:lnTo>
                  <a:lnTo>
                    <a:pt x="92794" y="25569"/>
                  </a:lnTo>
                  <a:lnTo>
                    <a:pt x="137583" y="6688"/>
                  </a:lnTo>
                  <a:lnTo>
                    <a:pt x="187452" y="0"/>
                  </a:lnTo>
                  <a:lnTo>
                    <a:pt x="2474975" y="0"/>
                  </a:lnTo>
                  <a:lnTo>
                    <a:pt x="2524844" y="6688"/>
                  </a:lnTo>
                  <a:lnTo>
                    <a:pt x="2569633" y="25569"/>
                  </a:lnTo>
                  <a:lnTo>
                    <a:pt x="2607563" y="54863"/>
                  </a:lnTo>
                  <a:lnTo>
                    <a:pt x="2636858" y="92794"/>
                  </a:lnTo>
                  <a:lnTo>
                    <a:pt x="2655739" y="137583"/>
                  </a:lnTo>
                  <a:lnTo>
                    <a:pt x="2662427" y="187451"/>
                  </a:lnTo>
                  <a:lnTo>
                    <a:pt x="2662427" y="937260"/>
                  </a:lnTo>
                  <a:lnTo>
                    <a:pt x="2655739" y="987128"/>
                  </a:lnTo>
                  <a:lnTo>
                    <a:pt x="2636858" y="1031917"/>
                  </a:lnTo>
                  <a:lnTo>
                    <a:pt x="2607563" y="1069848"/>
                  </a:lnTo>
                  <a:lnTo>
                    <a:pt x="2569633" y="1099142"/>
                  </a:lnTo>
                  <a:lnTo>
                    <a:pt x="2524844" y="1118023"/>
                  </a:lnTo>
                  <a:lnTo>
                    <a:pt x="2474975" y="1124712"/>
                  </a:lnTo>
                  <a:lnTo>
                    <a:pt x="187452" y="1124712"/>
                  </a:lnTo>
                  <a:lnTo>
                    <a:pt x="137583" y="1118023"/>
                  </a:lnTo>
                  <a:lnTo>
                    <a:pt x="92794" y="1099142"/>
                  </a:lnTo>
                  <a:lnTo>
                    <a:pt x="54863" y="1069848"/>
                  </a:lnTo>
                  <a:lnTo>
                    <a:pt x="25569" y="1031917"/>
                  </a:lnTo>
                  <a:lnTo>
                    <a:pt x="6688" y="987128"/>
                  </a:lnTo>
                  <a:lnTo>
                    <a:pt x="0" y="937260"/>
                  </a:lnTo>
                  <a:lnTo>
                    <a:pt x="0" y="187451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595360" y="2413542"/>
            <a:ext cx="2162810" cy="45531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76200" algn="ctr">
              <a:lnSpc>
                <a:spcPct val="104800"/>
              </a:lnSpc>
              <a:spcBef>
                <a:spcPts val="55"/>
              </a:spcBef>
            </a:pPr>
            <a:r>
              <a:rPr sz="1450" b="1" spc="40" dirty="0" err="1">
                <a:latin typeface="Tahoma"/>
                <a:cs typeface="Tahoma"/>
              </a:rPr>
              <a:t>Старший</a:t>
            </a:r>
            <a:r>
              <a:rPr sz="1450" b="1" spc="40" dirty="0">
                <a:latin typeface="Tahoma"/>
                <a:cs typeface="Tahoma"/>
              </a:rPr>
              <a:t> </a:t>
            </a:r>
            <a:r>
              <a:rPr lang="ru-RU" sz="1450" b="1" spc="25" dirty="0" smtClean="0">
                <a:latin typeface="Tahoma"/>
                <a:cs typeface="Tahoma"/>
              </a:rPr>
              <a:t>воспитатель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705600" y="3268789"/>
            <a:ext cx="2947670" cy="1149985"/>
            <a:chOff x="6705600" y="3268789"/>
            <a:chExt cx="2947670" cy="1149985"/>
          </a:xfrm>
        </p:grpSpPr>
        <p:sp>
          <p:nvSpPr>
            <p:cNvPr id="17" name="object 17"/>
            <p:cNvSpPr/>
            <p:nvPr/>
          </p:nvSpPr>
          <p:spPr>
            <a:xfrm>
              <a:off x="6705600" y="3617976"/>
              <a:ext cx="186055" cy="451484"/>
            </a:xfrm>
            <a:custGeom>
              <a:avLst/>
              <a:gdLst/>
              <a:ahLst/>
              <a:cxnLst/>
              <a:rect l="l" t="t" r="r" b="b"/>
              <a:pathLst>
                <a:path w="186054" h="451485">
                  <a:moveTo>
                    <a:pt x="92964" y="451104"/>
                  </a:moveTo>
                  <a:lnTo>
                    <a:pt x="92964" y="361188"/>
                  </a:lnTo>
                  <a:lnTo>
                    <a:pt x="0" y="361188"/>
                  </a:lnTo>
                  <a:lnTo>
                    <a:pt x="0" y="89916"/>
                  </a:lnTo>
                  <a:lnTo>
                    <a:pt x="92964" y="89916"/>
                  </a:lnTo>
                  <a:lnTo>
                    <a:pt x="92964" y="0"/>
                  </a:lnTo>
                  <a:lnTo>
                    <a:pt x="185928" y="225551"/>
                  </a:lnTo>
                  <a:lnTo>
                    <a:pt x="92964" y="451104"/>
                  </a:lnTo>
                  <a:close/>
                </a:path>
              </a:pathLst>
            </a:custGeom>
            <a:solidFill>
              <a:srgbClr val="D1E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3823" y="3273552"/>
              <a:ext cx="2674619" cy="113690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978396" y="3281172"/>
              <a:ext cx="2662555" cy="1125220"/>
            </a:xfrm>
            <a:custGeom>
              <a:avLst/>
              <a:gdLst/>
              <a:ahLst/>
              <a:cxnLst/>
              <a:rect l="l" t="t" r="r" b="b"/>
              <a:pathLst>
                <a:path w="2662554" h="1125220">
                  <a:moveTo>
                    <a:pt x="0" y="187451"/>
                  </a:moveTo>
                  <a:lnTo>
                    <a:pt x="6688" y="137583"/>
                  </a:lnTo>
                  <a:lnTo>
                    <a:pt x="25569" y="92794"/>
                  </a:lnTo>
                  <a:lnTo>
                    <a:pt x="54864" y="54863"/>
                  </a:lnTo>
                  <a:lnTo>
                    <a:pt x="92794" y="25569"/>
                  </a:lnTo>
                  <a:lnTo>
                    <a:pt x="137583" y="6688"/>
                  </a:lnTo>
                  <a:lnTo>
                    <a:pt x="187452" y="0"/>
                  </a:lnTo>
                  <a:lnTo>
                    <a:pt x="2474975" y="0"/>
                  </a:lnTo>
                  <a:lnTo>
                    <a:pt x="2524844" y="6688"/>
                  </a:lnTo>
                  <a:lnTo>
                    <a:pt x="2569633" y="25569"/>
                  </a:lnTo>
                  <a:lnTo>
                    <a:pt x="2607563" y="54863"/>
                  </a:lnTo>
                  <a:lnTo>
                    <a:pt x="2636858" y="92794"/>
                  </a:lnTo>
                  <a:lnTo>
                    <a:pt x="2655739" y="137583"/>
                  </a:lnTo>
                  <a:lnTo>
                    <a:pt x="2662427" y="187451"/>
                  </a:lnTo>
                  <a:lnTo>
                    <a:pt x="2662427" y="937260"/>
                  </a:lnTo>
                  <a:lnTo>
                    <a:pt x="2655739" y="987128"/>
                  </a:lnTo>
                  <a:lnTo>
                    <a:pt x="2636858" y="1031917"/>
                  </a:lnTo>
                  <a:lnTo>
                    <a:pt x="2607563" y="1069848"/>
                  </a:lnTo>
                  <a:lnTo>
                    <a:pt x="2569633" y="1099142"/>
                  </a:lnTo>
                  <a:lnTo>
                    <a:pt x="2524844" y="1118023"/>
                  </a:lnTo>
                  <a:lnTo>
                    <a:pt x="2474975" y="1124712"/>
                  </a:lnTo>
                  <a:lnTo>
                    <a:pt x="187452" y="1124712"/>
                  </a:lnTo>
                  <a:lnTo>
                    <a:pt x="137583" y="1118023"/>
                  </a:lnTo>
                  <a:lnTo>
                    <a:pt x="92794" y="1099142"/>
                  </a:lnTo>
                  <a:lnTo>
                    <a:pt x="54863" y="1069848"/>
                  </a:lnTo>
                  <a:lnTo>
                    <a:pt x="25569" y="1031917"/>
                  </a:lnTo>
                  <a:lnTo>
                    <a:pt x="6688" y="987128"/>
                  </a:lnTo>
                  <a:lnTo>
                    <a:pt x="0" y="937260"/>
                  </a:lnTo>
                  <a:lnTo>
                    <a:pt x="0" y="187451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435050" y="3705835"/>
            <a:ext cx="1745614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15" dirty="0">
                <a:latin typeface="Tahoma"/>
                <a:cs typeface="Tahoma"/>
              </a:rPr>
              <a:t>Педагог-психолог</a:t>
            </a:r>
            <a:endParaRPr sz="145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273419" y="4607976"/>
            <a:ext cx="2687320" cy="1301750"/>
            <a:chOff x="6333553" y="4303776"/>
            <a:chExt cx="2687320" cy="1301750"/>
          </a:xfrm>
        </p:grpSpPr>
        <p:sp>
          <p:nvSpPr>
            <p:cNvPr id="22" name="object 22"/>
            <p:cNvSpPr/>
            <p:nvPr/>
          </p:nvSpPr>
          <p:spPr>
            <a:xfrm>
              <a:off x="6502907" y="4303776"/>
              <a:ext cx="257810" cy="401320"/>
            </a:xfrm>
            <a:custGeom>
              <a:avLst/>
              <a:gdLst/>
              <a:ahLst/>
              <a:cxnLst/>
              <a:rect l="l" t="t" r="r" b="b"/>
              <a:pathLst>
                <a:path w="257809" h="401320">
                  <a:moveTo>
                    <a:pt x="50292" y="400812"/>
                  </a:moveTo>
                  <a:lnTo>
                    <a:pt x="91440" y="320040"/>
                  </a:lnTo>
                  <a:lnTo>
                    <a:pt x="0" y="272796"/>
                  </a:lnTo>
                  <a:lnTo>
                    <a:pt x="124968" y="32004"/>
                  </a:lnTo>
                  <a:lnTo>
                    <a:pt x="216408" y="79248"/>
                  </a:lnTo>
                  <a:lnTo>
                    <a:pt x="257556" y="0"/>
                  </a:lnTo>
                  <a:lnTo>
                    <a:pt x="245364" y="246888"/>
                  </a:lnTo>
                  <a:lnTo>
                    <a:pt x="50292" y="400812"/>
                  </a:lnTo>
                  <a:close/>
                </a:path>
              </a:pathLst>
            </a:custGeom>
            <a:solidFill>
              <a:srgbClr val="D1E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8315" y="4462272"/>
              <a:ext cx="2673096" cy="113690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345935" y="4468367"/>
              <a:ext cx="2662555" cy="1125220"/>
            </a:xfrm>
            <a:custGeom>
              <a:avLst/>
              <a:gdLst/>
              <a:ahLst/>
              <a:cxnLst/>
              <a:rect l="l" t="t" r="r" b="b"/>
              <a:pathLst>
                <a:path w="2662554" h="1125220">
                  <a:moveTo>
                    <a:pt x="0" y="187451"/>
                  </a:moveTo>
                  <a:lnTo>
                    <a:pt x="6688" y="137583"/>
                  </a:lnTo>
                  <a:lnTo>
                    <a:pt x="25569" y="92794"/>
                  </a:lnTo>
                  <a:lnTo>
                    <a:pt x="54864" y="54863"/>
                  </a:lnTo>
                  <a:lnTo>
                    <a:pt x="92794" y="25569"/>
                  </a:lnTo>
                  <a:lnTo>
                    <a:pt x="137583" y="6688"/>
                  </a:lnTo>
                  <a:lnTo>
                    <a:pt x="187452" y="0"/>
                  </a:lnTo>
                  <a:lnTo>
                    <a:pt x="2474975" y="0"/>
                  </a:lnTo>
                  <a:lnTo>
                    <a:pt x="2524844" y="6688"/>
                  </a:lnTo>
                  <a:lnTo>
                    <a:pt x="2569633" y="25569"/>
                  </a:lnTo>
                  <a:lnTo>
                    <a:pt x="2607563" y="54863"/>
                  </a:lnTo>
                  <a:lnTo>
                    <a:pt x="2636858" y="92794"/>
                  </a:lnTo>
                  <a:lnTo>
                    <a:pt x="2655739" y="137583"/>
                  </a:lnTo>
                  <a:lnTo>
                    <a:pt x="2662427" y="187451"/>
                  </a:lnTo>
                  <a:lnTo>
                    <a:pt x="2662427" y="937260"/>
                  </a:lnTo>
                  <a:lnTo>
                    <a:pt x="2655739" y="987128"/>
                  </a:lnTo>
                  <a:lnTo>
                    <a:pt x="2636858" y="1031917"/>
                  </a:lnTo>
                  <a:lnTo>
                    <a:pt x="2607563" y="1069848"/>
                  </a:lnTo>
                  <a:lnTo>
                    <a:pt x="2569633" y="1099142"/>
                  </a:lnTo>
                  <a:lnTo>
                    <a:pt x="2524844" y="1118023"/>
                  </a:lnTo>
                  <a:lnTo>
                    <a:pt x="2474975" y="1124712"/>
                  </a:lnTo>
                  <a:lnTo>
                    <a:pt x="187452" y="1124712"/>
                  </a:lnTo>
                  <a:lnTo>
                    <a:pt x="137583" y="1118023"/>
                  </a:lnTo>
                  <a:lnTo>
                    <a:pt x="92794" y="1099142"/>
                  </a:lnTo>
                  <a:lnTo>
                    <a:pt x="54863" y="1069848"/>
                  </a:lnTo>
                  <a:lnTo>
                    <a:pt x="25569" y="1031917"/>
                  </a:lnTo>
                  <a:lnTo>
                    <a:pt x="6688" y="987128"/>
                  </a:lnTo>
                  <a:lnTo>
                    <a:pt x="0" y="937260"/>
                  </a:lnTo>
                  <a:lnTo>
                    <a:pt x="0" y="187451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855975" y="4893027"/>
            <a:ext cx="164147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5" dirty="0">
                <a:latin typeface="Tahoma"/>
                <a:cs typeface="Tahoma"/>
              </a:rPr>
              <a:t>Учитель-логопед</a:t>
            </a:r>
            <a:endParaRPr sz="145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289300" y="5005865"/>
            <a:ext cx="2686050" cy="1352550"/>
            <a:chOff x="4035361" y="5155692"/>
            <a:chExt cx="2686050" cy="1352550"/>
          </a:xfrm>
        </p:grpSpPr>
        <p:sp>
          <p:nvSpPr>
            <p:cNvPr id="27" name="object 27"/>
            <p:cNvSpPr/>
            <p:nvPr/>
          </p:nvSpPr>
          <p:spPr>
            <a:xfrm>
              <a:off x="5152644" y="5155692"/>
              <a:ext cx="451484" cy="146685"/>
            </a:xfrm>
            <a:custGeom>
              <a:avLst/>
              <a:gdLst/>
              <a:ahLst/>
              <a:cxnLst/>
              <a:rect l="l" t="t" r="r" b="b"/>
              <a:pathLst>
                <a:path w="451485" h="146685">
                  <a:moveTo>
                    <a:pt x="225551" y="146303"/>
                  </a:moveTo>
                  <a:lnTo>
                    <a:pt x="0" y="73151"/>
                  </a:lnTo>
                  <a:lnTo>
                    <a:pt x="89916" y="73151"/>
                  </a:lnTo>
                  <a:lnTo>
                    <a:pt x="89916" y="0"/>
                  </a:lnTo>
                  <a:lnTo>
                    <a:pt x="361187" y="0"/>
                  </a:lnTo>
                  <a:lnTo>
                    <a:pt x="361187" y="73151"/>
                  </a:lnTo>
                  <a:lnTo>
                    <a:pt x="451103" y="73151"/>
                  </a:lnTo>
                  <a:lnTo>
                    <a:pt x="225551" y="146303"/>
                  </a:lnTo>
                  <a:close/>
                </a:path>
              </a:pathLst>
            </a:custGeom>
            <a:solidFill>
              <a:srgbClr val="D1E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8600" y="5364480"/>
              <a:ext cx="2674619" cy="113690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047743" y="5372099"/>
              <a:ext cx="2661285" cy="1123315"/>
            </a:xfrm>
            <a:custGeom>
              <a:avLst/>
              <a:gdLst/>
              <a:ahLst/>
              <a:cxnLst/>
              <a:rect l="l" t="t" r="r" b="b"/>
              <a:pathLst>
                <a:path w="2661284" h="1123314">
                  <a:moveTo>
                    <a:pt x="0" y="187451"/>
                  </a:moveTo>
                  <a:lnTo>
                    <a:pt x="6681" y="137583"/>
                  </a:lnTo>
                  <a:lnTo>
                    <a:pt x="25512" y="92794"/>
                  </a:lnTo>
                  <a:lnTo>
                    <a:pt x="54673" y="54863"/>
                  </a:lnTo>
                  <a:lnTo>
                    <a:pt x="92343" y="25569"/>
                  </a:lnTo>
                  <a:lnTo>
                    <a:pt x="136701" y="6688"/>
                  </a:lnTo>
                  <a:lnTo>
                    <a:pt x="185928" y="0"/>
                  </a:lnTo>
                  <a:lnTo>
                    <a:pt x="2474975" y="0"/>
                  </a:lnTo>
                  <a:lnTo>
                    <a:pt x="2524202" y="6688"/>
                  </a:lnTo>
                  <a:lnTo>
                    <a:pt x="2568560" y="25569"/>
                  </a:lnTo>
                  <a:lnTo>
                    <a:pt x="2606230" y="54863"/>
                  </a:lnTo>
                  <a:lnTo>
                    <a:pt x="2635390" y="92794"/>
                  </a:lnTo>
                  <a:lnTo>
                    <a:pt x="2654222" y="137583"/>
                  </a:lnTo>
                  <a:lnTo>
                    <a:pt x="2660903" y="187451"/>
                  </a:lnTo>
                  <a:lnTo>
                    <a:pt x="2660903" y="935735"/>
                  </a:lnTo>
                  <a:lnTo>
                    <a:pt x="2654222" y="985604"/>
                  </a:lnTo>
                  <a:lnTo>
                    <a:pt x="2635390" y="1030393"/>
                  </a:lnTo>
                  <a:lnTo>
                    <a:pt x="2606230" y="1068323"/>
                  </a:lnTo>
                  <a:lnTo>
                    <a:pt x="2568560" y="1097618"/>
                  </a:lnTo>
                  <a:lnTo>
                    <a:pt x="2524202" y="1116499"/>
                  </a:lnTo>
                  <a:lnTo>
                    <a:pt x="2474975" y="1123187"/>
                  </a:lnTo>
                  <a:lnTo>
                    <a:pt x="185928" y="1123187"/>
                  </a:lnTo>
                  <a:lnTo>
                    <a:pt x="136701" y="1116499"/>
                  </a:lnTo>
                  <a:lnTo>
                    <a:pt x="92343" y="1097618"/>
                  </a:lnTo>
                  <a:lnTo>
                    <a:pt x="54673" y="1068323"/>
                  </a:lnTo>
                  <a:lnTo>
                    <a:pt x="25512" y="1030393"/>
                  </a:lnTo>
                  <a:lnTo>
                    <a:pt x="6681" y="985604"/>
                  </a:lnTo>
                  <a:lnTo>
                    <a:pt x="0" y="935735"/>
                  </a:lnTo>
                  <a:lnTo>
                    <a:pt x="0" y="187451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455978" y="5673037"/>
            <a:ext cx="204216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5" dirty="0">
                <a:latin typeface="Tahoma"/>
                <a:cs typeface="Tahoma"/>
              </a:rPr>
              <a:t>Учитель-дефектолог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171701" y="3658651"/>
            <a:ext cx="2955290" cy="1149985"/>
            <a:chOff x="1092517" y="3268789"/>
            <a:chExt cx="2955290" cy="1149985"/>
          </a:xfrm>
        </p:grpSpPr>
        <p:sp>
          <p:nvSpPr>
            <p:cNvPr id="37" name="object 37"/>
            <p:cNvSpPr/>
            <p:nvPr/>
          </p:nvSpPr>
          <p:spPr>
            <a:xfrm>
              <a:off x="3857243" y="3617976"/>
              <a:ext cx="190500" cy="451484"/>
            </a:xfrm>
            <a:custGeom>
              <a:avLst/>
              <a:gdLst/>
              <a:ahLst/>
              <a:cxnLst/>
              <a:rect l="l" t="t" r="r" b="b"/>
              <a:pathLst>
                <a:path w="190500" h="451485">
                  <a:moveTo>
                    <a:pt x="96012" y="451104"/>
                  </a:moveTo>
                  <a:lnTo>
                    <a:pt x="0" y="225551"/>
                  </a:lnTo>
                  <a:lnTo>
                    <a:pt x="96012" y="0"/>
                  </a:lnTo>
                  <a:lnTo>
                    <a:pt x="96012" y="89916"/>
                  </a:lnTo>
                  <a:lnTo>
                    <a:pt x="190500" y="89916"/>
                  </a:lnTo>
                  <a:lnTo>
                    <a:pt x="190500" y="361188"/>
                  </a:lnTo>
                  <a:lnTo>
                    <a:pt x="96012" y="361188"/>
                  </a:lnTo>
                  <a:lnTo>
                    <a:pt x="96012" y="451104"/>
                  </a:lnTo>
                  <a:close/>
                </a:path>
              </a:pathLst>
            </a:custGeom>
            <a:solidFill>
              <a:srgbClr val="D1E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7279" y="3273552"/>
              <a:ext cx="2673095" cy="113690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104900" y="3281172"/>
              <a:ext cx="2662555" cy="1125220"/>
            </a:xfrm>
            <a:custGeom>
              <a:avLst/>
              <a:gdLst/>
              <a:ahLst/>
              <a:cxnLst/>
              <a:rect l="l" t="t" r="r" b="b"/>
              <a:pathLst>
                <a:path w="2662554" h="1125220">
                  <a:moveTo>
                    <a:pt x="0" y="187451"/>
                  </a:moveTo>
                  <a:lnTo>
                    <a:pt x="6688" y="137583"/>
                  </a:lnTo>
                  <a:lnTo>
                    <a:pt x="25569" y="92794"/>
                  </a:lnTo>
                  <a:lnTo>
                    <a:pt x="54864" y="54863"/>
                  </a:lnTo>
                  <a:lnTo>
                    <a:pt x="92794" y="25569"/>
                  </a:lnTo>
                  <a:lnTo>
                    <a:pt x="137583" y="6688"/>
                  </a:lnTo>
                  <a:lnTo>
                    <a:pt x="187452" y="0"/>
                  </a:lnTo>
                  <a:lnTo>
                    <a:pt x="2474975" y="0"/>
                  </a:lnTo>
                  <a:lnTo>
                    <a:pt x="2524844" y="6688"/>
                  </a:lnTo>
                  <a:lnTo>
                    <a:pt x="2569633" y="25569"/>
                  </a:lnTo>
                  <a:lnTo>
                    <a:pt x="2607563" y="54863"/>
                  </a:lnTo>
                  <a:lnTo>
                    <a:pt x="2636858" y="92794"/>
                  </a:lnTo>
                  <a:lnTo>
                    <a:pt x="2655739" y="137583"/>
                  </a:lnTo>
                  <a:lnTo>
                    <a:pt x="2662427" y="187451"/>
                  </a:lnTo>
                  <a:lnTo>
                    <a:pt x="2662427" y="937260"/>
                  </a:lnTo>
                  <a:lnTo>
                    <a:pt x="2655739" y="987128"/>
                  </a:lnTo>
                  <a:lnTo>
                    <a:pt x="2636858" y="1031917"/>
                  </a:lnTo>
                  <a:lnTo>
                    <a:pt x="2607563" y="1069848"/>
                  </a:lnTo>
                  <a:lnTo>
                    <a:pt x="2569633" y="1099142"/>
                  </a:lnTo>
                  <a:lnTo>
                    <a:pt x="2524844" y="1118023"/>
                  </a:lnTo>
                  <a:lnTo>
                    <a:pt x="2474975" y="1124712"/>
                  </a:lnTo>
                  <a:lnTo>
                    <a:pt x="187452" y="1124712"/>
                  </a:lnTo>
                  <a:lnTo>
                    <a:pt x="137583" y="1118023"/>
                  </a:lnTo>
                  <a:lnTo>
                    <a:pt x="92794" y="1099142"/>
                  </a:lnTo>
                  <a:lnTo>
                    <a:pt x="54863" y="1069848"/>
                  </a:lnTo>
                  <a:lnTo>
                    <a:pt x="25569" y="1031917"/>
                  </a:lnTo>
                  <a:lnTo>
                    <a:pt x="6688" y="987128"/>
                  </a:lnTo>
                  <a:lnTo>
                    <a:pt x="0" y="937260"/>
                  </a:lnTo>
                  <a:lnTo>
                    <a:pt x="0" y="187451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813025" y="4069460"/>
            <a:ext cx="124841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dirty="0">
                <a:latin typeface="Tahoma"/>
                <a:cs typeface="Tahoma"/>
              </a:rPr>
              <a:t>Воспитатель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653384" y="2237503"/>
            <a:ext cx="2687320" cy="1303020"/>
            <a:chOff x="1723644" y="2081783"/>
            <a:chExt cx="2687320" cy="1303020"/>
          </a:xfrm>
        </p:grpSpPr>
        <p:sp>
          <p:nvSpPr>
            <p:cNvPr id="42" name="object 42"/>
            <p:cNvSpPr/>
            <p:nvPr/>
          </p:nvSpPr>
          <p:spPr>
            <a:xfrm>
              <a:off x="3991355" y="2982467"/>
              <a:ext cx="259079" cy="402590"/>
            </a:xfrm>
            <a:custGeom>
              <a:avLst/>
              <a:gdLst/>
              <a:ahLst/>
              <a:cxnLst/>
              <a:rect l="l" t="t" r="r" b="b"/>
              <a:pathLst>
                <a:path w="259079" h="402589">
                  <a:moveTo>
                    <a:pt x="0" y="402335"/>
                  </a:moveTo>
                  <a:lnTo>
                    <a:pt x="9143" y="153924"/>
                  </a:lnTo>
                  <a:lnTo>
                    <a:pt x="205740" y="0"/>
                  </a:lnTo>
                  <a:lnTo>
                    <a:pt x="164591" y="80772"/>
                  </a:lnTo>
                  <a:lnTo>
                    <a:pt x="259079" y="129540"/>
                  </a:lnTo>
                  <a:lnTo>
                    <a:pt x="134111" y="370332"/>
                  </a:lnTo>
                  <a:lnTo>
                    <a:pt x="41147" y="321564"/>
                  </a:lnTo>
                  <a:lnTo>
                    <a:pt x="0" y="402335"/>
                  </a:lnTo>
                  <a:close/>
                </a:path>
              </a:pathLst>
            </a:custGeom>
            <a:solidFill>
              <a:srgbClr val="D1E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8215" y="2089403"/>
              <a:ext cx="2674619" cy="113233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735836" y="2093975"/>
              <a:ext cx="2662555" cy="1125220"/>
            </a:xfrm>
            <a:custGeom>
              <a:avLst/>
              <a:gdLst/>
              <a:ahLst/>
              <a:cxnLst/>
              <a:rect l="l" t="t" r="r" b="b"/>
              <a:pathLst>
                <a:path w="2662554" h="1125220">
                  <a:moveTo>
                    <a:pt x="0" y="187451"/>
                  </a:moveTo>
                  <a:lnTo>
                    <a:pt x="6688" y="137583"/>
                  </a:lnTo>
                  <a:lnTo>
                    <a:pt x="25569" y="92794"/>
                  </a:lnTo>
                  <a:lnTo>
                    <a:pt x="54864" y="54863"/>
                  </a:lnTo>
                  <a:lnTo>
                    <a:pt x="92794" y="25569"/>
                  </a:lnTo>
                  <a:lnTo>
                    <a:pt x="137583" y="6688"/>
                  </a:lnTo>
                  <a:lnTo>
                    <a:pt x="187452" y="0"/>
                  </a:lnTo>
                  <a:lnTo>
                    <a:pt x="2474975" y="0"/>
                  </a:lnTo>
                  <a:lnTo>
                    <a:pt x="2524844" y="6688"/>
                  </a:lnTo>
                  <a:lnTo>
                    <a:pt x="2569633" y="25569"/>
                  </a:lnTo>
                  <a:lnTo>
                    <a:pt x="2607563" y="54863"/>
                  </a:lnTo>
                  <a:lnTo>
                    <a:pt x="2636858" y="92794"/>
                  </a:lnTo>
                  <a:lnTo>
                    <a:pt x="2655739" y="137583"/>
                  </a:lnTo>
                  <a:lnTo>
                    <a:pt x="2662427" y="187451"/>
                  </a:lnTo>
                  <a:lnTo>
                    <a:pt x="2662427" y="937260"/>
                  </a:lnTo>
                  <a:lnTo>
                    <a:pt x="2655739" y="987128"/>
                  </a:lnTo>
                  <a:lnTo>
                    <a:pt x="2636858" y="1031917"/>
                  </a:lnTo>
                  <a:lnTo>
                    <a:pt x="2607563" y="1069848"/>
                  </a:lnTo>
                  <a:lnTo>
                    <a:pt x="2569633" y="1099142"/>
                  </a:lnTo>
                  <a:lnTo>
                    <a:pt x="2524844" y="1118023"/>
                  </a:lnTo>
                  <a:lnTo>
                    <a:pt x="2474975" y="1124712"/>
                  </a:lnTo>
                  <a:lnTo>
                    <a:pt x="187452" y="1124712"/>
                  </a:lnTo>
                  <a:lnTo>
                    <a:pt x="137583" y="1118023"/>
                  </a:lnTo>
                  <a:lnTo>
                    <a:pt x="92794" y="1099142"/>
                  </a:lnTo>
                  <a:lnTo>
                    <a:pt x="54863" y="1069848"/>
                  </a:lnTo>
                  <a:lnTo>
                    <a:pt x="25569" y="1031917"/>
                  </a:lnTo>
                  <a:lnTo>
                    <a:pt x="6688" y="987128"/>
                  </a:lnTo>
                  <a:lnTo>
                    <a:pt x="0" y="937260"/>
                  </a:lnTo>
                  <a:lnTo>
                    <a:pt x="0" y="187451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611654" y="2518642"/>
            <a:ext cx="90805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30" dirty="0">
                <a:latin typeface="Tahoma"/>
                <a:cs typeface="Tahoma"/>
              </a:rPr>
              <a:t>Родитель</a:t>
            </a:r>
            <a:endParaRPr sz="14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533" y="2536507"/>
            <a:ext cx="9189720" cy="3650615"/>
            <a:chOff x="839533" y="2536507"/>
            <a:chExt cx="9189720" cy="3650615"/>
          </a:xfrm>
        </p:grpSpPr>
        <p:sp>
          <p:nvSpPr>
            <p:cNvPr id="3" name="object 3"/>
            <p:cNvSpPr/>
            <p:nvPr/>
          </p:nvSpPr>
          <p:spPr>
            <a:xfrm>
              <a:off x="856488" y="2545080"/>
              <a:ext cx="765810" cy="3633470"/>
            </a:xfrm>
            <a:custGeom>
              <a:avLst/>
              <a:gdLst/>
              <a:ahLst/>
              <a:cxnLst/>
              <a:rect l="l" t="t" r="r" b="b"/>
              <a:pathLst>
                <a:path w="765810" h="3633470">
                  <a:moveTo>
                    <a:pt x="13715" y="0"/>
                  </a:moveTo>
                  <a:lnTo>
                    <a:pt x="47513" y="34477"/>
                  </a:lnTo>
                  <a:lnTo>
                    <a:pt x="80534" y="69424"/>
                  </a:lnTo>
                  <a:lnTo>
                    <a:pt x="112777" y="104832"/>
                  </a:lnTo>
                  <a:lnTo>
                    <a:pt x="144244" y="140689"/>
                  </a:lnTo>
                  <a:lnTo>
                    <a:pt x="174934" y="176983"/>
                  </a:lnTo>
                  <a:lnTo>
                    <a:pt x="204847" y="213705"/>
                  </a:lnTo>
                  <a:lnTo>
                    <a:pt x="233983" y="250842"/>
                  </a:lnTo>
                  <a:lnTo>
                    <a:pt x="262342" y="288385"/>
                  </a:lnTo>
                  <a:lnTo>
                    <a:pt x="289924" y="326321"/>
                  </a:lnTo>
                  <a:lnTo>
                    <a:pt x="316729" y="364641"/>
                  </a:lnTo>
                  <a:lnTo>
                    <a:pt x="342757" y="403333"/>
                  </a:lnTo>
                  <a:lnTo>
                    <a:pt x="368008" y="442386"/>
                  </a:lnTo>
                  <a:lnTo>
                    <a:pt x="392482" y="481789"/>
                  </a:lnTo>
                  <a:lnTo>
                    <a:pt x="416179" y="521531"/>
                  </a:lnTo>
                  <a:lnTo>
                    <a:pt x="439099" y="561602"/>
                  </a:lnTo>
                  <a:lnTo>
                    <a:pt x="461243" y="601990"/>
                  </a:lnTo>
                  <a:lnTo>
                    <a:pt x="482609" y="642684"/>
                  </a:lnTo>
                  <a:lnTo>
                    <a:pt x="503198" y="683674"/>
                  </a:lnTo>
                  <a:lnTo>
                    <a:pt x="523011" y="724948"/>
                  </a:lnTo>
                  <a:lnTo>
                    <a:pt x="542046" y="766496"/>
                  </a:lnTo>
                  <a:lnTo>
                    <a:pt x="560304" y="808306"/>
                  </a:lnTo>
                  <a:lnTo>
                    <a:pt x="577786" y="850368"/>
                  </a:lnTo>
                  <a:lnTo>
                    <a:pt x="594491" y="892670"/>
                  </a:lnTo>
                  <a:lnTo>
                    <a:pt x="610418" y="935202"/>
                  </a:lnTo>
                  <a:lnTo>
                    <a:pt x="625569" y="977953"/>
                  </a:lnTo>
                  <a:lnTo>
                    <a:pt x="639943" y="1020911"/>
                  </a:lnTo>
                  <a:lnTo>
                    <a:pt x="653539" y="1064066"/>
                  </a:lnTo>
                  <a:lnTo>
                    <a:pt x="666359" y="1107407"/>
                  </a:lnTo>
                  <a:lnTo>
                    <a:pt x="678402" y="1150922"/>
                  </a:lnTo>
                  <a:lnTo>
                    <a:pt x="689668" y="1194602"/>
                  </a:lnTo>
                  <a:lnTo>
                    <a:pt x="700157" y="1238434"/>
                  </a:lnTo>
                  <a:lnTo>
                    <a:pt x="709869" y="1282408"/>
                  </a:lnTo>
                  <a:lnTo>
                    <a:pt x="718804" y="1326514"/>
                  </a:lnTo>
                  <a:lnTo>
                    <a:pt x="726962" y="1370739"/>
                  </a:lnTo>
                  <a:lnTo>
                    <a:pt x="734343" y="1415073"/>
                  </a:lnTo>
                  <a:lnTo>
                    <a:pt x="740947" y="1459505"/>
                  </a:lnTo>
                  <a:lnTo>
                    <a:pt x="746774" y="1504025"/>
                  </a:lnTo>
                  <a:lnTo>
                    <a:pt x="751824" y="1548620"/>
                  </a:lnTo>
                  <a:lnTo>
                    <a:pt x="756098" y="1593281"/>
                  </a:lnTo>
                  <a:lnTo>
                    <a:pt x="759594" y="1637996"/>
                  </a:lnTo>
                  <a:lnTo>
                    <a:pt x="762313" y="1682754"/>
                  </a:lnTo>
                  <a:lnTo>
                    <a:pt x="764256" y="1727545"/>
                  </a:lnTo>
                  <a:lnTo>
                    <a:pt x="765421" y="1772357"/>
                  </a:lnTo>
                  <a:lnTo>
                    <a:pt x="765809" y="1817179"/>
                  </a:lnTo>
                  <a:lnTo>
                    <a:pt x="765421" y="1862001"/>
                  </a:lnTo>
                  <a:lnTo>
                    <a:pt x="764256" y="1906811"/>
                  </a:lnTo>
                  <a:lnTo>
                    <a:pt x="762313" y="1951598"/>
                  </a:lnTo>
                  <a:lnTo>
                    <a:pt x="759594" y="1996353"/>
                  </a:lnTo>
                  <a:lnTo>
                    <a:pt x="756098" y="2041062"/>
                  </a:lnTo>
                  <a:lnTo>
                    <a:pt x="751824" y="2085716"/>
                  </a:lnTo>
                  <a:lnTo>
                    <a:pt x="746774" y="2130304"/>
                  </a:lnTo>
                  <a:lnTo>
                    <a:pt x="740947" y="2174815"/>
                  </a:lnTo>
                  <a:lnTo>
                    <a:pt x="734343" y="2219237"/>
                  </a:lnTo>
                  <a:lnTo>
                    <a:pt x="726962" y="2263560"/>
                  </a:lnTo>
                  <a:lnTo>
                    <a:pt x="718804" y="2307773"/>
                  </a:lnTo>
                  <a:lnTo>
                    <a:pt x="709869" y="2351865"/>
                  </a:lnTo>
                  <a:lnTo>
                    <a:pt x="700157" y="2395824"/>
                  </a:lnTo>
                  <a:lnTo>
                    <a:pt x="689668" y="2439641"/>
                  </a:lnTo>
                  <a:lnTo>
                    <a:pt x="678402" y="2483303"/>
                  </a:lnTo>
                  <a:lnTo>
                    <a:pt x="666359" y="2526800"/>
                  </a:lnTo>
                  <a:lnTo>
                    <a:pt x="653539" y="2570122"/>
                  </a:lnTo>
                  <a:lnTo>
                    <a:pt x="639943" y="2613256"/>
                  </a:lnTo>
                  <a:lnTo>
                    <a:pt x="625569" y="2656192"/>
                  </a:lnTo>
                  <a:lnTo>
                    <a:pt x="610418" y="2698920"/>
                  </a:lnTo>
                  <a:lnTo>
                    <a:pt x="594491" y="2741428"/>
                  </a:lnTo>
                  <a:lnTo>
                    <a:pt x="577786" y="2783705"/>
                  </a:lnTo>
                  <a:lnTo>
                    <a:pt x="560304" y="2825740"/>
                  </a:lnTo>
                  <a:lnTo>
                    <a:pt x="542046" y="2867522"/>
                  </a:lnTo>
                  <a:lnTo>
                    <a:pt x="523011" y="2909041"/>
                  </a:lnTo>
                  <a:lnTo>
                    <a:pt x="503198" y="2950285"/>
                  </a:lnTo>
                  <a:lnTo>
                    <a:pt x="482609" y="2991243"/>
                  </a:lnTo>
                  <a:lnTo>
                    <a:pt x="461243" y="3031905"/>
                  </a:lnTo>
                  <a:lnTo>
                    <a:pt x="439099" y="3072260"/>
                  </a:lnTo>
                  <a:lnTo>
                    <a:pt x="416179" y="3112296"/>
                  </a:lnTo>
                  <a:lnTo>
                    <a:pt x="392482" y="3152002"/>
                  </a:lnTo>
                  <a:lnTo>
                    <a:pt x="368008" y="3191368"/>
                  </a:lnTo>
                  <a:lnTo>
                    <a:pt x="342757" y="3230382"/>
                  </a:lnTo>
                  <a:lnTo>
                    <a:pt x="316729" y="3269035"/>
                  </a:lnTo>
                  <a:lnTo>
                    <a:pt x="289924" y="3307314"/>
                  </a:lnTo>
                  <a:lnTo>
                    <a:pt x="262342" y="3345208"/>
                  </a:lnTo>
                  <a:lnTo>
                    <a:pt x="233983" y="3382708"/>
                  </a:lnTo>
                  <a:lnTo>
                    <a:pt x="204847" y="3419801"/>
                  </a:lnTo>
                  <a:lnTo>
                    <a:pt x="174934" y="3456477"/>
                  </a:lnTo>
                  <a:lnTo>
                    <a:pt x="144244" y="3492725"/>
                  </a:lnTo>
                  <a:lnTo>
                    <a:pt x="112777" y="3528533"/>
                  </a:lnTo>
                  <a:lnTo>
                    <a:pt x="80534" y="3563892"/>
                  </a:lnTo>
                  <a:lnTo>
                    <a:pt x="47513" y="3598790"/>
                  </a:lnTo>
                  <a:lnTo>
                    <a:pt x="13715" y="3633216"/>
                  </a:lnTo>
                  <a:lnTo>
                    <a:pt x="0" y="3621024"/>
                  </a:lnTo>
                  <a:lnTo>
                    <a:pt x="33921" y="3586412"/>
                  </a:lnTo>
                  <a:lnTo>
                    <a:pt x="67054" y="3551322"/>
                  </a:lnTo>
                  <a:lnTo>
                    <a:pt x="99398" y="3515766"/>
                  </a:lnTo>
                  <a:lnTo>
                    <a:pt x="130954" y="3479754"/>
                  </a:lnTo>
                  <a:lnTo>
                    <a:pt x="161720" y="3443298"/>
                  </a:lnTo>
                  <a:lnTo>
                    <a:pt x="191697" y="3406409"/>
                  </a:lnTo>
                  <a:lnTo>
                    <a:pt x="220886" y="3369097"/>
                  </a:lnTo>
                  <a:lnTo>
                    <a:pt x="249286" y="3331376"/>
                  </a:lnTo>
                  <a:lnTo>
                    <a:pt x="276896" y="3293255"/>
                  </a:lnTo>
                  <a:lnTo>
                    <a:pt x="303718" y="3254746"/>
                  </a:lnTo>
                  <a:lnTo>
                    <a:pt x="329751" y="3215860"/>
                  </a:lnTo>
                  <a:lnTo>
                    <a:pt x="354995" y="3176609"/>
                  </a:lnTo>
                  <a:lnTo>
                    <a:pt x="379451" y="3137004"/>
                  </a:lnTo>
                  <a:lnTo>
                    <a:pt x="403117" y="3097055"/>
                  </a:lnTo>
                  <a:lnTo>
                    <a:pt x="425995" y="3056774"/>
                  </a:lnTo>
                  <a:lnTo>
                    <a:pt x="448083" y="3016174"/>
                  </a:lnTo>
                  <a:lnTo>
                    <a:pt x="469383" y="2975263"/>
                  </a:lnTo>
                  <a:lnTo>
                    <a:pt x="489894" y="2934055"/>
                  </a:lnTo>
                  <a:lnTo>
                    <a:pt x="509616" y="2892560"/>
                  </a:lnTo>
                  <a:lnTo>
                    <a:pt x="528549" y="2850789"/>
                  </a:lnTo>
                  <a:lnTo>
                    <a:pt x="546693" y="2808754"/>
                  </a:lnTo>
                  <a:lnTo>
                    <a:pt x="564049" y="2766466"/>
                  </a:lnTo>
                  <a:lnTo>
                    <a:pt x="580615" y="2723936"/>
                  </a:lnTo>
                  <a:lnTo>
                    <a:pt x="596393" y="2681175"/>
                  </a:lnTo>
                  <a:lnTo>
                    <a:pt x="611381" y="2638195"/>
                  </a:lnTo>
                  <a:lnTo>
                    <a:pt x="625581" y="2595007"/>
                  </a:lnTo>
                  <a:lnTo>
                    <a:pt x="638992" y="2551623"/>
                  </a:lnTo>
                  <a:lnTo>
                    <a:pt x="651614" y="2508052"/>
                  </a:lnTo>
                  <a:lnTo>
                    <a:pt x="663448" y="2464307"/>
                  </a:lnTo>
                  <a:lnTo>
                    <a:pt x="674492" y="2420400"/>
                  </a:lnTo>
                  <a:lnTo>
                    <a:pt x="684747" y="2376340"/>
                  </a:lnTo>
                  <a:lnTo>
                    <a:pt x="694214" y="2332140"/>
                  </a:lnTo>
                  <a:lnTo>
                    <a:pt x="702892" y="2287810"/>
                  </a:lnTo>
                  <a:lnTo>
                    <a:pt x="710780" y="2243362"/>
                  </a:lnTo>
                  <a:lnTo>
                    <a:pt x="717880" y="2198808"/>
                  </a:lnTo>
                  <a:lnTo>
                    <a:pt x="724191" y="2154158"/>
                  </a:lnTo>
                  <a:lnTo>
                    <a:pt x="729713" y="2109423"/>
                  </a:lnTo>
                  <a:lnTo>
                    <a:pt x="734447" y="2064616"/>
                  </a:lnTo>
                  <a:lnTo>
                    <a:pt x="738391" y="2019746"/>
                  </a:lnTo>
                  <a:lnTo>
                    <a:pt x="741547" y="1974826"/>
                  </a:lnTo>
                  <a:lnTo>
                    <a:pt x="743913" y="1929867"/>
                  </a:lnTo>
                  <a:lnTo>
                    <a:pt x="745491" y="1884879"/>
                  </a:lnTo>
                  <a:lnTo>
                    <a:pt x="746280" y="1839875"/>
                  </a:lnTo>
                  <a:lnTo>
                    <a:pt x="746280" y="1794864"/>
                  </a:lnTo>
                  <a:lnTo>
                    <a:pt x="745491" y="1749860"/>
                  </a:lnTo>
                  <a:lnTo>
                    <a:pt x="743913" y="1704872"/>
                  </a:lnTo>
                  <a:lnTo>
                    <a:pt x="741547" y="1659913"/>
                  </a:lnTo>
                  <a:lnTo>
                    <a:pt x="738391" y="1614993"/>
                  </a:lnTo>
                  <a:lnTo>
                    <a:pt x="734447" y="1570123"/>
                  </a:lnTo>
                  <a:lnTo>
                    <a:pt x="729713" y="1525316"/>
                  </a:lnTo>
                  <a:lnTo>
                    <a:pt x="724191" y="1480581"/>
                  </a:lnTo>
                  <a:lnTo>
                    <a:pt x="717880" y="1435931"/>
                  </a:lnTo>
                  <a:lnTo>
                    <a:pt x="710780" y="1391376"/>
                  </a:lnTo>
                  <a:lnTo>
                    <a:pt x="702892" y="1346929"/>
                  </a:lnTo>
                  <a:lnTo>
                    <a:pt x="694214" y="1302599"/>
                  </a:lnTo>
                  <a:lnTo>
                    <a:pt x="684747" y="1258399"/>
                  </a:lnTo>
                  <a:lnTo>
                    <a:pt x="674492" y="1214339"/>
                  </a:lnTo>
                  <a:lnTo>
                    <a:pt x="663448" y="1170431"/>
                  </a:lnTo>
                  <a:lnTo>
                    <a:pt x="651614" y="1126687"/>
                  </a:lnTo>
                  <a:lnTo>
                    <a:pt x="638992" y="1083116"/>
                  </a:lnTo>
                  <a:lnTo>
                    <a:pt x="625581" y="1039732"/>
                  </a:lnTo>
                  <a:lnTo>
                    <a:pt x="611381" y="996544"/>
                  </a:lnTo>
                  <a:lnTo>
                    <a:pt x="596393" y="953564"/>
                  </a:lnTo>
                  <a:lnTo>
                    <a:pt x="580615" y="910803"/>
                  </a:lnTo>
                  <a:lnTo>
                    <a:pt x="564049" y="868273"/>
                  </a:lnTo>
                  <a:lnTo>
                    <a:pt x="546693" y="825985"/>
                  </a:lnTo>
                  <a:lnTo>
                    <a:pt x="528549" y="783950"/>
                  </a:lnTo>
                  <a:lnTo>
                    <a:pt x="509616" y="742179"/>
                  </a:lnTo>
                  <a:lnTo>
                    <a:pt x="489894" y="700684"/>
                  </a:lnTo>
                  <a:lnTo>
                    <a:pt x="469383" y="659476"/>
                  </a:lnTo>
                  <a:lnTo>
                    <a:pt x="448083" y="618565"/>
                  </a:lnTo>
                  <a:lnTo>
                    <a:pt x="425995" y="577964"/>
                  </a:lnTo>
                  <a:lnTo>
                    <a:pt x="403117" y="537684"/>
                  </a:lnTo>
                  <a:lnTo>
                    <a:pt x="379451" y="497735"/>
                  </a:lnTo>
                  <a:lnTo>
                    <a:pt x="354995" y="458130"/>
                  </a:lnTo>
                  <a:lnTo>
                    <a:pt x="329751" y="418879"/>
                  </a:lnTo>
                  <a:lnTo>
                    <a:pt x="303718" y="379993"/>
                  </a:lnTo>
                  <a:lnTo>
                    <a:pt x="276896" y="341484"/>
                  </a:lnTo>
                  <a:lnTo>
                    <a:pt x="249286" y="303363"/>
                  </a:lnTo>
                  <a:lnTo>
                    <a:pt x="220886" y="265642"/>
                  </a:lnTo>
                  <a:lnTo>
                    <a:pt x="191697" y="228330"/>
                  </a:lnTo>
                  <a:lnTo>
                    <a:pt x="161720" y="191441"/>
                  </a:lnTo>
                  <a:lnTo>
                    <a:pt x="130954" y="154985"/>
                  </a:lnTo>
                  <a:lnTo>
                    <a:pt x="99398" y="118973"/>
                  </a:lnTo>
                  <a:lnTo>
                    <a:pt x="67054" y="83417"/>
                  </a:lnTo>
                  <a:lnTo>
                    <a:pt x="33921" y="48327"/>
                  </a:lnTo>
                  <a:lnTo>
                    <a:pt x="0" y="13716"/>
                  </a:lnTo>
                  <a:lnTo>
                    <a:pt x="13715" y="0"/>
                  </a:lnTo>
                  <a:close/>
                </a:path>
              </a:pathLst>
            </a:custGeom>
            <a:ln w="16764">
              <a:solidFill>
                <a:srgbClr val="4FAA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28928" y="2836164"/>
              <a:ext cx="8639810" cy="763905"/>
            </a:xfrm>
            <a:custGeom>
              <a:avLst/>
              <a:gdLst/>
              <a:ahLst/>
              <a:cxnLst/>
              <a:rect l="l" t="t" r="r" b="b"/>
              <a:pathLst>
                <a:path w="8639810" h="763904">
                  <a:moveTo>
                    <a:pt x="8639556" y="763524"/>
                  </a:moveTo>
                  <a:lnTo>
                    <a:pt x="0" y="763524"/>
                  </a:lnTo>
                  <a:lnTo>
                    <a:pt x="0" y="0"/>
                  </a:lnTo>
                  <a:lnTo>
                    <a:pt x="8639556" y="0"/>
                  </a:lnTo>
                  <a:lnTo>
                    <a:pt x="8639556" y="76352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8928" y="2836164"/>
              <a:ext cx="8639810" cy="763905"/>
            </a:xfrm>
            <a:custGeom>
              <a:avLst/>
              <a:gdLst/>
              <a:ahLst/>
              <a:cxnLst/>
              <a:rect l="l" t="t" r="r" b="b"/>
              <a:pathLst>
                <a:path w="8639810" h="763904">
                  <a:moveTo>
                    <a:pt x="0" y="0"/>
                  </a:moveTo>
                  <a:lnTo>
                    <a:pt x="8639556" y="0"/>
                  </a:lnTo>
                  <a:lnTo>
                    <a:pt x="8639556" y="763524"/>
                  </a:lnTo>
                  <a:lnTo>
                    <a:pt x="0" y="763524"/>
                  </a:lnTo>
                  <a:lnTo>
                    <a:pt x="0" y="0"/>
                  </a:lnTo>
                  <a:close/>
                </a:path>
              </a:pathLst>
            </a:custGeom>
            <a:ln w="167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1916" y="274015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5" h="954404">
                  <a:moveTo>
                    <a:pt x="477012" y="954024"/>
                  </a:moveTo>
                  <a:lnTo>
                    <a:pt x="428206" y="951563"/>
                  </a:lnTo>
                  <a:lnTo>
                    <a:pt x="380818" y="944341"/>
                  </a:lnTo>
                  <a:lnTo>
                    <a:pt x="335086" y="932596"/>
                  </a:lnTo>
                  <a:lnTo>
                    <a:pt x="291250" y="916566"/>
                  </a:lnTo>
                  <a:lnTo>
                    <a:pt x="249548" y="896492"/>
                  </a:lnTo>
                  <a:lnTo>
                    <a:pt x="210219" y="872612"/>
                  </a:lnTo>
                  <a:lnTo>
                    <a:pt x="173502" y="845164"/>
                  </a:lnTo>
                  <a:lnTo>
                    <a:pt x="139636" y="814387"/>
                  </a:lnTo>
                  <a:lnTo>
                    <a:pt x="108859" y="780521"/>
                  </a:lnTo>
                  <a:lnTo>
                    <a:pt x="81411" y="743804"/>
                  </a:lnTo>
                  <a:lnTo>
                    <a:pt x="57531" y="704475"/>
                  </a:lnTo>
                  <a:lnTo>
                    <a:pt x="37457" y="662773"/>
                  </a:lnTo>
                  <a:lnTo>
                    <a:pt x="21427" y="618937"/>
                  </a:lnTo>
                  <a:lnTo>
                    <a:pt x="9682" y="573205"/>
                  </a:lnTo>
                  <a:lnTo>
                    <a:pt x="2460" y="525817"/>
                  </a:lnTo>
                  <a:lnTo>
                    <a:pt x="0" y="477012"/>
                  </a:lnTo>
                  <a:lnTo>
                    <a:pt x="2460" y="428206"/>
                  </a:lnTo>
                  <a:lnTo>
                    <a:pt x="9682" y="380818"/>
                  </a:lnTo>
                  <a:lnTo>
                    <a:pt x="21427" y="335086"/>
                  </a:lnTo>
                  <a:lnTo>
                    <a:pt x="37457" y="291250"/>
                  </a:lnTo>
                  <a:lnTo>
                    <a:pt x="57531" y="249548"/>
                  </a:lnTo>
                  <a:lnTo>
                    <a:pt x="81411" y="210219"/>
                  </a:lnTo>
                  <a:lnTo>
                    <a:pt x="108859" y="173502"/>
                  </a:lnTo>
                  <a:lnTo>
                    <a:pt x="139636" y="139636"/>
                  </a:lnTo>
                  <a:lnTo>
                    <a:pt x="173502" y="108859"/>
                  </a:lnTo>
                  <a:lnTo>
                    <a:pt x="210219" y="81411"/>
                  </a:lnTo>
                  <a:lnTo>
                    <a:pt x="249548" y="57531"/>
                  </a:lnTo>
                  <a:lnTo>
                    <a:pt x="291250" y="37457"/>
                  </a:lnTo>
                  <a:lnTo>
                    <a:pt x="335086" y="21427"/>
                  </a:lnTo>
                  <a:lnTo>
                    <a:pt x="380818" y="9682"/>
                  </a:lnTo>
                  <a:lnTo>
                    <a:pt x="428206" y="2460"/>
                  </a:lnTo>
                  <a:lnTo>
                    <a:pt x="477012" y="0"/>
                  </a:lnTo>
                  <a:lnTo>
                    <a:pt x="525566" y="2460"/>
                  </a:lnTo>
                  <a:lnTo>
                    <a:pt x="572768" y="9682"/>
                  </a:lnTo>
                  <a:lnTo>
                    <a:pt x="618371" y="21427"/>
                  </a:lnTo>
                  <a:lnTo>
                    <a:pt x="662130" y="37457"/>
                  </a:lnTo>
                  <a:lnTo>
                    <a:pt x="703800" y="57531"/>
                  </a:lnTo>
                  <a:lnTo>
                    <a:pt x="743134" y="81411"/>
                  </a:lnTo>
                  <a:lnTo>
                    <a:pt x="779888" y="108859"/>
                  </a:lnTo>
                  <a:lnTo>
                    <a:pt x="813816" y="139636"/>
                  </a:lnTo>
                  <a:lnTo>
                    <a:pt x="844671" y="173502"/>
                  </a:lnTo>
                  <a:lnTo>
                    <a:pt x="872210" y="210219"/>
                  </a:lnTo>
                  <a:lnTo>
                    <a:pt x="896185" y="249548"/>
                  </a:lnTo>
                  <a:lnTo>
                    <a:pt x="916352" y="291250"/>
                  </a:lnTo>
                  <a:lnTo>
                    <a:pt x="932465" y="335086"/>
                  </a:lnTo>
                  <a:lnTo>
                    <a:pt x="944278" y="380818"/>
                  </a:lnTo>
                  <a:lnTo>
                    <a:pt x="951546" y="428206"/>
                  </a:lnTo>
                  <a:lnTo>
                    <a:pt x="954024" y="477012"/>
                  </a:lnTo>
                  <a:lnTo>
                    <a:pt x="951546" y="525817"/>
                  </a:lnTo>
                  <a:lnTo>
                    <a:pt x="944278" y="573205"/>
                  </a:lnTo>
                  <a:lnTo>
                    <a:pt x="932465" y="618937"/>
                  </a:lnTo>
                  <a:lnTo>
                    <a:pt x="916352" y="662773"/>
                  </a:lnTo>
                  <a:lnTo>
                    <a:pt x="896185" y="704475"/>
                  </a:lnTo>
                  <a:lnTo>
                    <a:pt x="872210" y="743804"/>
                  </a:lnTo>
                  <a:lnTo>
                    <a:pt x="844671" y="780521"/>
                  </a:lnTo>
                  <a:lnTo>
                    <a:pt x="813816" y="814387"/>
                  </a:lnTo>
                  <a:lnTo>
                    <a:pt x="779888" y="845164"/>
                  </a:lnTo>
                  <a:lnTo>
                    <a:pt x="743134" y="872612"/>
                  </a:lnTo>
                  <a:lnTo>
                    <a:pt x="703800" y="896492"/>
                  </a:lnTo>
                  <a:lnTo>
                    <a:pt x="662130" y="916566"/>
                  </a:lnTo>
                  <a:lnTo>
                    <a:pt x="618371" y="932596"/>
                  </a:lnTo>
                  <a:lnTo>
                    <a:pt x="572768" y="944341"/>
                  </a:lnTo>
                  <a:lnTo>
                    <a:pt x="525566" y="951563"/>
                  </a:lnTo>
                  <a:lnTo>
                    <a:pt x="477012" y="954024"/>
                  </a:lnTo>
                  <a:close/>
                </a:path>
              </a:pathLst>
            </a:custGeom>
            <a:solidFill>
              <a:srgbClr val="31BA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1916" y="274015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5" h="954404">
                  <a:moveTo>
                    <a:pt x="0" y="477012"/>
                  </a:moveTo>
                  <a:lnTo>
                    <a:pt x="2460" y="428206"/>
                  </a:lnTo>
                  <a:lnTo>
                    <a:pt x="9682" y="380818"/>
                  </a:lnTo>
                  <a:lnTo>
                    <a:pt x="21427" y="335086"/>
                  </a:lnTo>
                  <a:lnTo>
                    <a:pt x="37457" y="291250"/>
                  </a:lnTo>
                  <a:lnTo>
                    <a:pt x="57531" y="249548"/>
                  </a:lnTo>
                  <a:lnTo>
                    <a:pt x="81411" y="210219"/>
                  </a:lnTo>
                  <a:lnTo>
                    <a:pt x="108859" y="173502"/>
                  </a:lnTo>
                  <a:lnTo>
                    <a:pt x="139636" y="139636"/>
                  </a:lnTo>
                  <a:lnTo>
                    <a:pt x="173502" y="108859"/>
                  </a:lnTo>
                  <a:lnTo>
                    <a:pt x="210219" y="81411"/>
                  </a:lnTo>
                  <a:lnTo>
                    <a:pt x="249548" y="57531"/>
                  </a:lnTo>
                  <a:lnTo>
                    <a:pt x="291250" y="37457"/>
                  </a:lnTo>
                  <a:lnTo>
                    <a:pt x="335086" y="21427"/>
                  </a:lnTo>
                  <a:lnTo>
                    <a:pt x="380818" y="9682"/>
                  </a:lnTo>
                  <a:lnTo>
                    <a:pt x="428206" y="2460"/>
                  </a:lnTo>
                  <a:lnTo>
                    <a:pt x="477012" y="0"/>
                  </a:lnTo>
                  <a:lnTo>
                    <a:pt x="525566" y="2460"/>
                  </a:lnTo>
                  <a:lnTo>
                    <a:pt x="572768" y="9682"/>
                  </a:lnTo>
                  <a:lnTo>
                    <a:pt x="618371" y="21427"/>
                  </a:lnTo>
                  <a:lnTo>
                    <a:pt x="662130" y="37457"/>
                  </a:lnTo>
                  <a:lnTo>
                    <a:pt x="703800" y="57531"/>
                  </a:lnTo>
                  <a:lnTo>
                    <a:pt x="743134" y="81411"/>
                  </a:lnTo>
                  <a:lnTo>
                    <a:pt x="779888" y="108859"/>
                  </a:lnTo>
                  <a:lnTo>
                    <a:pt x="813816" y="139636"/>
                  </a:lnTo>
                  <a:lnTo>
                    <a:pt x="844671" y="173502"/>
                  </a:lnTo>
                  <a:lnTo>
                    <a:pt x="872210" y="210219"/>
                  </a:lnTo>
                  <a:lnTo>
                    <a:pt x="896185" y="249548"/>
                  </a:lnTo>
                  <a:lnTo>
                    <a:pt x="916352" y="291250"/>
                  </a:lnTo>
                  <a:lnTo>
                    <a:pt x="932465" y="335086"/>
                  </a:lnTo>
                  <a:lnTo>
                    <a:pt x="944278" y="380818"/>
                  </a:lnTo>
                  <a:lnTo>
                    <a:pt x="951546" y="428206"/>
                  </a:lnTo>
                  <a:lnTo>
                    <a:pt x="954024" y="477012"/>
                  </a:lnTo>
                  <a:lnTo>
                    <a:pt x="951546" y="525817"/>
                  </a:lnTo>
                  <a:lnTo>
                    <a:pt x="944278" y="573205"/>
                  </a:lnTo>
                  <a:lnTo>
                    <a:pt x="932465" y="618937"/>
                  </a:lnTo>
                  <a:lnTo>
                    <a:pt x="916352" y="662773"/>
                  </a:lnTo>
                  <a:lnTo>
                    <a:pt x="896185" y="704475"/>
                  </a:lnTo>
                  <a:lnTo>
                    <a:pt x="872210" y="743804"/>
                  </a:lnTo>
                  <a:lnTo>
                    <a:pt x="844671" y="780521"/>
                  </a:lnTo>
                  <a:lnTo>
                    <a:pt x="813816" y="814387"/>
                  </a:lnTo>
                  <a:lnTo>
                    <a:pt x="779888" y="845164"/>
                  </a:lnTo>
                  <a:lnTo>
                    <a:pt x="743134" y="872612"/>
                  </a:lnTo>
                  <a:lnTo>
                    <a:pt x="703800" y="896492"/>
                  </a:lnTo>
                  <a:lnTo>
                    <a:pt x="662130" y="916566"/>
                  </a:lnTo>
                  <a:lnTo>
                    <a:pt x="618371" y="932596"/>
                  </a:lnTo>
                  <a:lnTo>
                    <a:pt x="572768" y="944341"/>
                  </a:lnTo>
                  <a:lnTo>
                    <a:pt x="525566" y="951563"/>
                  </a:lnTo>
                  <a:lnTo>
                    <a:pt x="477012" y="954024"/>
                  </a:lnTo>
                  <a:lnTo>
                    <a:pt x="428206" y="951563"/>
                  </a:lnTo>
                  <a:lnTo>
                    <a:pt x="380818" y="944341"/>
                  </a:lnTo>
                  <a:lnTo>
                    <a:pt x="335086" y="932596"/>
                  </a:lnTo>
                  <a:lnTo>
                    <a:pt x="291250" y="916566"/>
                  </a:lnTo>
                  <a:lnTo>
                    <a:pt x="249548" y="896492"/>
                  </a:lnTo>
                  <a:lnTo>
                    <a:pt x="210219" y="872612"/>
                  </a:lnTo>
                  <a:lnTo>
                    <a:pt x="173502" y="845164"/>
                  </a:lnTo>
                  <a:lnTo>
                    <a:pt x="139636" y="814387"/>
                  </a:lnTo>
                  <a:lnTo>
                    <a:pt x="108859" y="780521"/>
                  </a:lnTo>
                  <a:lnTo>
                    <a:pt x="81411" y="743804"/>
                  </a:lnTo>
                  <a:lnTo>
                    <a:pt x="57531" y="704475"/>
                  </a:lnTo>
                  <a:lnTo>
                    <a:pt x="37457" y="662773"/>
                  </a:lnTo>
                  <a:lnTo>
                    <a:pt x="21427" y="618937"/>
                  </a:lnTo>
                  <a:lnTo>
                    <a:pt x="9682" y="573205"/>
                  </a:lnTo>
                  <a:lnTo>
                    <a:pt x="2460" y="525817"/>
                  </a:lnTo>
                  <a:lnTo>
                    <a:pt x="0" y="477012"/>
                  </a:lnTo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58112" y="3970019"/>
              <a:ext cx="8362315" cy="763905"/>
            </a:xfrm>
            <a:custGeom>
              <a:avLst/>
              <a:gdLst/>
              <a:ahLst/>
              <a:cxnLst/>
              <a:rect l="l" t="t" r="r" b="b"/>
              <a:pathLst>
                <a:path w="8362315" h="763904">
                  <a:moveTo>
                    <a:pt x="8362187" y="763524"/>
                  </a:moveTo>
                  <a:lnTo>
                    <a:pt x="0" y="763524"/>
                  </a:lnTo>
                  <a:lnTo>
                    <a:pt x="0" y="0"/>
                  </a:lnTo>
                  <a:lnTo>
                    <a:pt x="8362187" y="0"/>
                  </a:lnTo>
                  <a:lnTo>
                    <a:pt x="8362187" y="76352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58112" y="3970019"/>
              <a:ext cx="8362315" cy="763905"/>
            </a:xfrm>
            <a:custGeom>
              <a:avLst/>
              <a:gdLst/>
              <a:ahLst/>
              <a:cxnLst/>
              <a:rect l="l" t="t" r="r" b="b"/>
              <a:pathLst>
                <a:path w="8362315" h="763904">
                  <a:moveTo>
                    <a:pt x="0" y="0"/>
                  </a:moveTo>
                  <a:lnTo>
                    <a:pt x="8362187" y="0"/>
                  </a:lnTo>
                  <a:lnTo>
                    <a:pt x="8362187" y="763524"/>
                  </a:lnTo>
                  <a:lnTo>
                    <a:pt x="0" y="763524"/>
                  </a:lnTo>
                  <a:lnTo>
                    <a:pt x="0" y="0"/>
                  </a:lnTo>
                  <a:close/>
                </a:path>
              </a:pathLst>
            </a:custGeom>
            <a:ln w="167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9284" y="3884676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5" h="954404">
                  <a:moveTo>
                    <a:pt x="477012" y="954024"/>
                  </a:moveTo>
                  <a:lnTo>
                    <a:pt x="428206" y="951563"/>
                  </a:lnTo>
                  <a:lnTo>
                    <a:pt x="380818" y="944341"/>
                  </a:lnTo>
                  <a:lnTo>
                    <a:pt x="335086" y="932596"/>
                  </a:lnTo>
                  <a:lnTo>
                    <a:pt x="291250" y="916566"/>
                  </a:lnTo>
                  <a:lnTo>
                    <a:pt x="249548" y="896492"/>
                  </a:lnTo>
                  <a:lnTo>
                    <a:pt x="210219" y="872612"/>
                  </a:lnTo>
                  <a:lnTo>
                    <a:pt x="173502" y="845164"/>
                  </a:lnTo>
                  <a:lnTo>
                    <a:pt x="139636" y="814387"/>
                  </a:lnTo>
                  <a:lnTo>
                    <a:pt x="108859" y="780521"/>
                  </a:lnTo>
                  <a:lnTo>
                    <a:pt x="81411" y="743804"/>
                  </a:lnTo>
                  <a:lnTo>
                    <a:pt x="57531" y="704475"/>
                  </a:lnTo>
                  <a:lnTo>
                    <a:pt x="37457" y="662773"/>
                  </a:lnTo>
                  <a:lnTo>
                    <a:pt x="21427" y="618937"/>
                  </a:lnTo>
                  <a:lnTo>
                    <a:pt x="9682" y="573205"/>
                  </a:lnTo>
                  <a:lnTo>
                    <a:pt x="2460" y="525817"/>
                  </a:lnTo>
                  <a:lnTo>
                    <a:pt x="0" y="477012"/>
                  </a:lnTo>
                  <a:lnTo>
                    <a:pt x="2460" y="428457"/>
                  </a:lnTo>
                  <a:lnTo>
                    <a:pt x="9682" y="381256"/>
                  </a:lnTo>
                  <a:lnTo>
                    <a:pt x="21427" y="335652"/>
                  </a:lnTo>
                  <a:lnTo>
                    <a:pt x="37457" y="291893"/>
                  </a:lnTo>
                  <a:lnTo>
                    <a:pt x="57531" y="250223"/>
                  </a:lnTo>
                  <a:lnTo>
                    <a:pt x="81411" y="210889"/>
                  </a:lnTo>
                  <a:lnTo>
                    <a:pt x="108859" y="174135"/>
                  </a:lnTo>
                  <a:lnTo>
                    <a:pt x="139636" y="140208"/>
                  </a:lnTo>
                  <a:lnTo>
                    <a:pt x="173502" y="109352"/>
                  </a:lnTo>
                  <a:lnTo>
                    <a:pt x="210219" y="81813"/>
                  </a:lnTo>
                  <a:lnTo>
                    <a:pt x="249548" y="57838"/>
                  </a:lnTo>
                  <a:lnTo>
                    <a:pt x="291250" y="37671"/>
                  </a:lnTo>
                  <a:lnTo>
                    <a:pt x="335086" y="21558"/>
                  </a:lnTo>
                  <a:lnTo>
                    <a:pt x="380818" y="9745"/>
                  </a:lnTo>
                  <a:lnTo>
                    <a:pt x="428206" y="2477"/>
                  </a:lnTo>
                  <a:lnTo>
                    <a:pt x="477012" y="0"/>
                  </a:lnTo>
                  <a:lnTo>
                    <a:pt x="525817" y="2477"/>
                  </a:lnTo>
                  <a:lnTo>
                    <a:pt x="573205" y="9745"/>
                  </a:lnTo>
                  <a:lnTo>
                    <a:pt x="618937" y="21558"/>
                  </a:lnTo>
                  <a:lnTo>
                    <a:pt x="662773" y="37671"/>
                  </a:lnTo>
                  <a:lnTo>
                    <a:pt x="704475" y="57838"/>
                  </a:lnTo>
                  <a:lnTo>
                    <a:pt x="743804" y="81813"/>
                  </a:lnTo>
                  <a:lnTo>
                    <a:pt x="780521" y="109352"/>
                  </a:lnTo>
                  <a:lnTo>
                    <a:pt x="814387" y="140208"/>
                  </a:lnTo>
                  <a:lnTo>
                    <a:pt x="845164" y="174135"/>
                  </a:lnTo>
                  <a:lnTo>
                    <a:pt x="872612" y="210889"/>
                  </a:lnTo>
                  <a:lnTo>
                    <a:pt x="896492" y="250223"/>
                  </a:lnTo>
                  <a:lnTo>
                    <a:pt x="916566" y="291893"/>
                  </a:lnTo>
                  <a:lnTo>
                    <a:pt x="932596" y="335652"/>
                  </a:lnTo>
                  <a:lnTo>
                    <a:pt x="944341" y="381256"/>
                  </a:lnTo>
                  <a:lnTo>
                    <a:pt x="951563" y="428457"/>
                  </a:lnTo>
                  <a:lnTo>
                    <a:pt x="954024" y="477012"/>
                  </a:lnTo>
                  <a:lnTo>
                    <a:pt x="951563" y="525817"/>
                  </a:lnTo>
                  <a:lnTo>
                    <a:pt x="944341" y="573205"/>
                  </a:lnTo>
                  <a:lnTo>
                    <a:pt x="932596" y="618937"/>
                  </a:lnTo>
                  <a:lnTo>
                    <a:pt x="916566" y="662773"/>
                  </a:lnTo>
                  <a:lnTo>
                    <a:pt x="896492" y="704475"/>
                  </a:lnTo>
                  <a:lnTo>
                    <a:pt x="872612" y="743804"/>
                  </a:lnTo>
                  <a:lnTo>
                    <a:pt x="845164" y="780521"/>
                  </a:lnTo>
                  <a:lnTo>
                    <a:pt x="814387" y="814387"/>
                  </a:lnTo>
                  <a:lnTo>
                    <a:pt x="780521" y="845164"/>
                  </a:lnTo>
                  <a:lnTo>
                    <a:pt x="743804" y="872612"/>
                  </a:lnTo>
                  <a:lnTo>
                    <a:pt x="704475" y="896492"/>
                  </a:lnTo>
                  <a:lnTo>
                    <a:pt x="662773" y="916566"/>
                  </a:lnTo>
                  <a:lnTo>
                    <a:pt x="618937" y="932596"/>
                  </a:lnTo>
                  <a:lnTo>
                    <a:pt x="573205" y="944341"/>
                  </a:lnTo>
                  <a:lnTo>
                    <a:pt x="525817" y="951563"/>
                  </a:lnTo>
                  <a:lnTo>
                    <a:pt x="477012" y="954024"/>
                  </a:lnTo>
                  <a:close/>
                </a:path>
              </a:pathLst>
            </a:custGeom>
            <a:solidFill>
              <a:srgbClr val="31BA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9284" y="3884676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5" h="954404">
                  <a:moveTo>
                    <a:pt x="0" y="477012"/>
                  </a:moveTo>
                  <a:lnTo>
                    <a:pt x="2460" y="428457"/>
                  </a:lnTo>
                  <a:lnTo>
                    <a:pt x="9682" y="381256"/>
                  </a:lnTo>
                  <a:lnTo>
                    <a:pt x="21427" y="335652"/>
                  </a:lnTo>
                  <a:lnTo>
                    <a:pt x="37457" y="291893"/>
                  </a:lnTo>
                  <a:lnTo>
                    <a:pt x="57531" y="250223"/>
                  </a:lnTo>
                  <a:lnTo>
                    <a:pt x="81411" y="210889"/>
                  </a:lnTo>
                  <a:lnTo>
                    <a:pt x="108859" y="174135"/>
                  </a:lnTo>
                  <a:lnTo>
                    <a:pt x="139636" y="140208"/>
                  </a:lnTo>
                  <a:lnTo>
                    <a:pt x="173502" y="109352"/>
                  </a:lnTo>
                  <a:lnTo>
                    <a:pt x="210219" y="81813"/>
                  </a:lnTo>
                  <a:lnTo>
                    <a:pt x="249548" y="57838"/>
                  </a:lnTo>
                  <a:lnTo>
                    <a:pt x="291250" y="37671"/>
                  </a:lnTo>
                  <a:lnTo>
                    <a:pt x="335086" y="21558"/>
                  </a:lnTo>
                  <a:lnTo>
                    <a:pt x="380818" y="9745"/>
                  </a:lnTo>
                  <a:lnTo>
                    <a:pt x="428206" y="2477"/>
                  </a:lnTo>
                  <a:lnTo>
                    <a:pt x="477012" y="0"/>
                  </a:lnTo>
                  <a:lnTo>
                    <a:pt x="525817" y="2477"/>
                  </a:lnTo>
                  <a:lnTo>
                    <a:pt x="573205" y="9745"/>
                  </a:lnTo>
                  <a:lnTo>
                    <a:pt x="618937" y="21558"/>
                  </a:lnTo>
                  <a:lnTo>
                    <a:pt x="662773" y="37671"/>
                  </a:lnTo>
                  <a:lnTo>
                    <a:pt x="704475" y="57838"/>
                  </a:lnTo>
                  <a:lnTo>
                    <a:pt x="743804" y="81813"/>
                  </a:lnTo>
                  <a:lnTo>
                    <a:pt x="780521" y="109352"/>
                  </a:lnTo>
                  <a:lnTo>
                    <a:pt x="814387" y="140208"/>
                  </a:lnTo>
                  <a:lnTo>
                    <a:pt x="845164" y="174135"/>
                  </a:lnTo>
                  <a:lnTo>
                    <a:pt x="872612" y="210889"/>
                  </a:lnTo>
                  <a:lnTo>
                    <a:pt x="896492" y="250223"/>
                  </a:lnTo>
                  <a:lnTo>
                    <a:pt x="916566" y="291893"/>
                  </a:lnTo>
                  <a:lnTo>
                    <a:pt x="932596" y="335652"/>
                  </a:lnTo>
                  <a:lnTo>
                    <a:pt x="944341" y="381256"/>
                  </a:lnTo>
                  <a:lnTo>
                    <a:pt x="951563" y="428457"/>
                  </a:lnTo>
                  <a:lnTo>
                    <a:pt x="954024" y="477012"/>
                  </a:lnTo>
                  <a:lnTo>
                    <a:pt x="951563" y="525817"/>
                  </a:lnTo>
                  <a:lnTo>
                    <a:pt x="944341" y="573205"/>
                  </a:lnTo>
                  <a:lnTo>
                    <a:pt x="932596" y="618937"/>
                  </a:lnTo>
                  <a:lnTo>
                    <a:pt x="916566" y="662773"/>
                  </a:lnTo>
                  <a:lnTo>
                    <a:pt x="896492" y="704475"/>
                  </a:lnTo>
                  <a:lnTo>
                    <a:pt x="872612" y="743804"/>
                  </a:lnTo>
                  <a:lnTo>
                    <a:pt x="845164" y="780521"/>
                  </a:lnTo>
                  <a:lnTo>
                    <a:pt x="814387" y="814387"/>
                  </a:lnTo>
                  <a:lnTo>
                    <a:pt x="780521" y="845164"/>
                  </a:lnTo>
                  <a:lnTo>
                    <a:pt x="743804" y="872612"/>
                  </a:lnTo>
                  <a:lnTo>
                    <a:pt x="704475" y="896492"/>
                  </a:lnTo>
                  <a:lnTo>
                    <a:pt x="662773" y="916566"/>
                  </a:lnTo>
                  <a:lnTo>
                    <a:pt x="618937" y="932596"/>
                  </a:lnTo>
                  <a:lnTo>
                    <a:pt x="573205" y="944341"/>
                  </a:lnTo>
                  <a:lnTo>
                    <a:pt x="525817" y="951563"/>
                  </a:lnTo>
                  <a:lnTo>
                    <a:pt x="477012" y="954024"/>
                  </a:lnTo>
                  <a:lnTo>
                    <a:pt x="428206" y="951563"/>
                  </a:lnTo>
                  <a:lnTo>
                    <a:pt x="380818" y="944341"/>
                  </a:lnTo>
                  <a:lnTo>
                    <a:pt x="335086" y="932596"/>
                  </a:lnTo>
                  <a:lnTo>
                    <a:pt x="291250" y="916566"/>
                  </a:lnTo>
                  <a:lnTo>
                    <a:pt x="249548" y="896492"/>
                  </a:lnTo>
                  <a:lnTo>
                    <a:pt x="210219" y="872612"/>
                  </a:lnTo>
                  <a:lnTo>
                    <a:pt x="173502" y="845164"/>
                  </a:lnTo>
                  <a:lnTo>
                    <a:pt x="139636" y="814387"/>
                  </a:lnTo>
                  <a:lnTo>
                    <a:pt x="108859" y="780521"/>
                  </a:lnTo>
                  <a:lnTo>
                    <a:pt x="81411" y="743804"/>
                  </a:lnTo>
                  <a:lnTo>
                    <a:pt x="57531" y="704475"/>
                  </a:lnTo>
                  <a:lnTo>
                    <a:pt x="37457" y="662773"/>
                  </a:lnTo>
                  <a:lnTo>
                    <a:pt x="21427" y="618937"/>
                  </a:lnTo>
                  <a:lnTo>
                    <a:pt x="9682" y="573205"/>
                  </a:lnTo>
                  <a:lnTo>
                    <a:pt x="2460" y="525817"/>
                  </a:lnTo>
                  <a:lnTo>
                    <a:pt x="0" y="477012"/>
                  </a:lnTo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28928" y="5125212"/>
              <a:ext cx="8639810" cy="763905"/>
            </a:xfrm>
            <a:custGeom>
              <a:avLst/>
              <a:gdLst/>
              <a:ahLst/>
              <a:cxnLst/>
              <a:rect l="l" t="t" r="r" b="b"/>
              <a:pathLst>
                <a:path w="8639810" h="763904">
                  <a:moveTo>
                    <a:pt x="8639556" y="763523"/>
                  </a:moveTo>
                  <a:lnTo>
                    <a:pt x="0" y="763523"/>
                  </a:lnTo>
                  <a:lnTo>
                    <a:pt x="0" y="0"/>
                  </a:lnTo>
                  <a:lnTo>
                    <a:pt x="8639556" y="0"/>
                  </a:lnTo>
                  <a:lnTo>
                    <a:pt x="8639556" y="76352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28928" y="5125212"/>
              <a:ext cx="8639810" cy="763905"/>
            </a:xfrm>
            <a:custGeom>
              <a:avLst/>
              <a:gdLst/>
              <a:ahLst/>
              <a:cxnLst/>
              <a:rect l="l" t="t" r="r" b="b"/>
              <a:pathLst>
                <a:path w="8639810" h="763904">
                  <a:moveTo>
                    <a:pt x="0" y="0"/>
                  </a:moveTo>
                  <a:lnTo>
                    <a:pt x="8639556" y="0"/>
                  </a:lnTo>
                  <a:lnTo>
                    <a:pt x="8639556" y="763523"/>
                  </a:lnTo>
                  <a:lnTo>
                    <a:pt x="0" y="763523"/>
                  </a:lnTo>
                  <a:lnTo>
                    <a:pt x="0" y="0"/>
                  </a:lnTo>
                  <a:close/>
                </a:path>
              </a:pathLst>
            </a:custGeom>
            <a:ln w="167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62968" y="1145544"/>
            <a:ext cx="8291195" cy="4624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5420" marR="5080" indent="-1443355">
              <a:lnSpc>
                <a:spcPct val="100800"/>
              </a:lnSpc>
              <a:spcBef>
                <a:spcPts val="95"/>
              </a:spcBef>
            </a:pPr>
            <a:r>
              <a:rPr sz="3650" spc="220" dirty="0">
                <a:solidFill>
                  <a:srgbClr val="FFFF00"/>
                </a:solidFill>
                <a:latin typeface="Tahoma"/>
                <a:cs typeface="Tahoma"/>
              </a:rPr>
              <a:t>Оптимальный</a:t>
            </a:r>
            <a:r>
              <a:rPr sz="3650" spc="-19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650" spc="450" dirty="0">
                <a:solidFill>
                  <a:srgbClr val="FFFF00"/>
                </a:solidFill>
                <a:latin typeface="Tahoma"/>
                <a:cs typeface="Tahoma"/>
              </a:rPr>
              <a:t>режим</a:t>
            </a:r>
            <a:r>
              <a:rPr sz="3650" spc="-16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650" spc="260" dirty="0">
                <a:solidFill>
                  <a:srgbClr val="FFFF00"/>
                </a:solidFill>
                <a:latin typeface="Tahoma"/>
                <a:cs typeface="Tahoma"/>
              </a:rPr>
              <a:t>организации </a:t>
            </a:r>
            <a:r>
              <a:rPr sz="3650" spc="-112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650" spc="380" dirty="0">
                <a:solidFill>
                  <a:srgbClr val="FFFF00"/>
                </a:solidFill>
                <a:latin typeface="Tahoma"/>
                <a:cs typeface="Tahoma"/>
              </a:rPr>
              <a:t>системы</a:t>
            </a:r>
            <a:r>
              <a:rPr sz="3650" spc="-2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650" spc="280" dirty="0">
                <a:solidFill>
                  <a:srgbClr val="FFFF00"/>
                </a:solidFill>
                <a:latin typeface="Tahoma"/>
                <a:cs typeface="Tahoma"/>
              </a:rPr>
              <a:t>мониторинга</a:t>
            </a:r>
            <a:endParaRPr sz="3650">
              <a:latin typeface="Tahoma"/>
              <a:cs typeface="Tahoma"/>
            </a:endParaRPr>
          </a:p>
          <a:p>
            <a:pPr marL="1001394" marR="473075" indent="-329565">
              <a:lnSpc>
                <a:spcPct val="203799"/>
              </a:lnSpc>
              <a:spcBef>
                <a:spcPts val="409"/>
              </a:spcBef>
            </a:pPr>
            <a:r>
              <a:rPr sz="3650" spc="114" dirty="0">
                <a:latin typeface="Tahoma"/>
                <a:cs typeface="Tahoma"/>
              </a:rPr>
              <a:t>Первичный </a:t>
            </a:r>
            <a:r>
              <a:rPr sz="3650" spc="245" dirty="0">
                <a:latin typeface="Tahoma"/>
                <a:cs typeface="Tahoma"/>
              </a:rPr>
              <a:t>мониторинг </a:t>
            </a:r>
            <a:r>
              <a:rPr sz="3650" spc="250" dirty="0">
                <a:latin typeface="Tahoma"/>
                <a:cs typeface="Tahoma"/>
              </a:rPr>
              <a:t> </a:t>
            </a:r>
            <a:r>
              <a:rPr sz="3650" spc="215" dirty="0">
                <a:latin typeface="Tahoma"/>
                <a:cs typeface="Tahoma"/>
              </a:rPr>
              <a:t>Промежуточный</a:t>
            </a:r>
            <a:r>
              <a:rPr sz="3650" spc="-210" dirty="0">
                <a:latin typeface="Tahoma"/>
                <a:cs typeface="Tahoma"/>
              </a:rPr>
              <a:t> </a:t>
            </a:r>
            <a:r>
              <a:rPr sz="3650" spc="245" dirty="0">
                <a:latin typeface="Tahoma"/>
                <a:cs typeface="Tahoma"/>
              </a:rPr>
              <a:t>мониторинг</a:t>
            </a:r>
            <a:endParaRPr sz="36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Tahoma"/>
              <a:cs typeface="Tahoma"/>
            </a:endParaRPr>
          </a:p>
          <a:p>
            <a:pPr marL="801370">
              <a:lnSpc>
                <a:spcPct val="100000"/>
              </a:lnSpc>
            </a:pPr>
            <a:r>
              <a:rPr sz="3650" spc="75" dirty="0">
                <a:latin typeface="Tahoma"/>
                <a:cs typeface="Tahoma"/>
              </a:rPr>
              <a:t>Итоговый</a:t>
            </a:r>
            <a:r>
              <a:rPr sz="3650" spc="-190" dirty="0">
                <a:latin typeface="Tahoma"/>
                <a:cs typeface="Tahoma"/>
              </a:rPr>
              <a:t> </a:t>
            </a:r>
            <a:r>
              <a:rPr sz="3650" spc="245" dirty="0">
                <a:latin typeface="Tahoma"/>
                <a:cs typeface="Tahoma"/>
              </a:rPr>
              <a:t>мониторинг</a:t>
            </a:r>
            <a:endParaRPr sz="365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39724" y="5018532"/>
            <a:ext cx="978535" cy="978535"/>
            <a:chOff x="839724" y="5018532"/>
            <a:chExt cx="978535" cy="978535"/>
          </a:xfrm>
        </p:grpSpPr>
        <p:sp>
          <p:nvSpPr>
            <p:cNvPr id="16" name="object 16"/>
            <p:cNvSpPr/>
            <p:nvPr/>
          </p:nvSpPr>
          <p:spPr>
            <a:xfrm>
              <a:off x="851916" y="5030724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5" h="954404">
                  <a:moveTo>
                    <a:pt x="477012" y="954024"/>
                  </a:moveTo>
                  <a:lnTo>
                    <a:pt x="428206" y="951546"/>
                  </a:lnTo>
                  <a:lnTo>
                    <a:pt x="380818" y="944278"/>
                  </a:lnTo>
                  <a:lnTo>
                    <a:pt x="335086" y="932465"/>
                  </a:lnTo>
                  <a:lnTo>
                    <a:pt x="291250" y="916352"/>
                  </a:lnTo>
                  <a:lnTo>
                    <a:pt x="249548" y="896185"/>
                  </a:lnTo>
                  <a:lnTo>
                    <a:pt x="210219" y="872210"/>
                  </a:lnTo>
                  <a:lnTo>
                    <a:pt x="173502" y="844671"/>
                  </a:lnTo>
                  <a:lnTo>
                    <a:pt x="139636" y="813816"/>
                  </a:lnTo>
                  <a:lnTo>
                    <a:pt x="108859" y="779888"/>
                  </a:lnTo>
                  <a:lnTo>
                    <a:pt x="81411" y="743134"/>
                  </a:lnTo>
                  <a:lnTo>
                    <a:pt x="57531" y="703800"/>
                  </a:lnTo>
                  <a:lnTo>
                    <a:pt x="37457" y="662130"/>
                  </a:lnTo>
                  <a:lnTo>
                    <a:pt x="21427" y="618371"/>
                  </a:lnTo>
                  <a:lnTo>
                    <a:pt x="9682" y="572768"/>
                  </a:lnTo>
                  <a:lnTo>
                    <a:pt x="2460" y="525566"/>
                  </a:lnTo>
                  <a:lnTo>
                    <a:pt x="0" y="477012"/>
                  </a:lnTo>
                  <a:lnTo>
                    <a:pt x="2460" y="428206"/>
                  </a:lnTo>
                  <a:lnTo>
                    <a:pt x="9682" y="380818"/>
                  </a:lnTo>
                  <a:lnTo>
                    <a:pt x="21427" y="335086"/>
                  </a:lnTo>
                  <a:lnTo>
                    <a:pt x="37457" y="291250"/>
                  </a:lnTo>
                  <a:lnTo>
                    <a:pt x="57531" y="249548"/>
                  </a:lnTo>
                  <a:lnTo>
                    <a:pt x="81411" y="210219"/>
                  </a:lnTo>
                  <a:lnTo>
                    <a:pt x="108859" y="173502"/>
                  </a:lnTo>
                  <a:lnTo>
                    <a:pt x="139636" y="139636"/>
                  </a:lnTo>
                  <a:lnTo>
                    <a:pt x="173502" y="108859"/>
                  </a:lnTo>
                  <a:lnTo>
                    <a:pt x="210219" y="81411"/>
                  </a:lnTo>
                  <a:lnTo>
                    <a:pt x="249548" y="57531"/>
                  </a:lnTo>
                  <a:lnTo>
                    <a:pt x="291250" y="37457"/>
                  </a:lnTo>
                  <a:lnTo>
                    <a:pt x="335086" y="21427"/>
                  </a:lnTo>
                  <a:lnTo>
                    <a:pt x="380818" y="9682"/>
                  </a:lnTo>
                  <a:lnTo>
                    <a:pt x="428206" y="2460"/>
                  </a:lnTo>
                  <a:lnTo>
                    <a:pt x="477012" y="0"/>
                  </a:lnTo>
                  <a:lnTo>
                    <a:pt x="525566" y="2460"/>
                  </a:lnTo>
                  <a:lnTo>
                    <a:pt x="572768" y="9682"/>
                  </a:lnTo>
                  <a:lnTo>
                    <a:pt x="618371" y="21427"/>
                  </a:lnTo>
                  <a:lnTo>
                    <a:pt x="662130" y="37457"/>
                  </a:lnTo>
                  <a:lnTo>
                    <a:pt x="703800" y="57531"/>
                  </a:lnTo>
                  <a:lnTo>
                    <a:pt x="743134" y="81411"/>
                  </a:lnTo>
                  <a:lnTo>
                    <a:pt x="779888" y="108859"/>
                  </a:lnTo>
                  <a:lnTo>
                    <a:pt x="813816" y="139636"/>
                  </a:lnTo>
                  <a:lnTo>
                    <a:pt x="844671" y="173502"/>
                  </a:lnTo>
                  <a:lnTo>
                    <a:pt x="872210" y="210219"/>
                  </a:lnTo>
                  <a:lnTo>
                    <a:pt x="896185" y="249548"/>
                  </a:lnTo>
                  <a:lnTo>
                    <a:pt x="916352" y="291250"/>
                  </a:lnTo>
                  <a:lnTo>
                    <a:pt x="932465" y="335086"/>
                  </a:lnTo>
                  <a:lnTo>
                    <a:pt x="944278" y="380818"/>
                  </a:lnTo>
                  <a:lnTo>
                    <a:pt x="951546" y="428206"/>
                  </a:lnTo>
                  <a:lnTo>
                    <a:pt x="954024" y="477012"/>
                  </a:lnTo>
                  <a:lnTo>
                    <a:pt x="951546" y="525566"/>
                  </a:lnTo>
                  <a:lnTo>
                    <a:pt x="944278" y="572768"/>
                  </a:lnTo>
                  <a:lnTo>
                    <a:pt x="932465" y="618371"/>
                  </a:lnTo>
                  <a:lnTo>
                    <a:pt x="916352" y="662130"/>
                  </a:lnTo>
                  <a:lnTo>
                    <a:pt x="896185" y="703800"/>
                  </a:lnTo>
                  <a:lnTo>
                    <a:pt x="872210" y="743134"/>
                  </a:lnTo>
                  <a:lnTo>
                    <a:pt x="844671" y="779888"/>
                  </a:lnTo>
                  <a:lnTo>
                    <a:pt x="813816" y="813816"/>
                  </a:lnTo>
                  <a:lnTo>
                    <a:pt x="779888" y="844671"/>
                  </a:lnTo>
                  <a:lnTo>
                    <a:pt x="743134" y="872210"/>
                  </a:lnTo>
                  <a:lnTo>
                    <a:pt x="703800" y="896185"/>
                  </a:lnTo>
                  <a:lnTo>
                    <a:pt x="662130" y="916352"/>
                  </a:lnTo>
                  <a:lnTo>
                    <a:pt x="618371" y="932465"/>
                  </a:lnTo>
                  <a:lnTo>
                    <a:pt x="572768" y="944278"/>
                  </a:lnTo>
                  <a:lnTo>
                    <a:pt x="525566" y="951546"/>
                  </a:lnTo>
                  <a:lnTo>
                    <a:pt x="477012" y="954024"/>
                  </a:lnTo>
                  <a:close/>
                </a:path>
              </a:pathLst>
            </a:custGeom>
            <a:solidFill>
              <a:srgbClr val="31BA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1916" y="5030724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5" h="954404">
                  <a:moveTo>
                    <a:pt x="0" y="477012"/>
                  </a:moveTo>
                  <a:lnTo>
                    <a:pt x="2460" y="428206"/>
                  </a:lnTo>
                  <a:lnTo>
                    <a:pt x="9682" y="380818"/>
                  </a:lnTo>
                  <a:lnTo>
                    <a:pt x="21427" y="335086"/>
                  </a:lnTo>
                  <a:lnTo>
                    <a:pt x="37457" y="291250"/>
                  </a:lnTo>
                  <a:lnTo>
                    <a:pt x="57531" y="249548"/>
                  </a:lnTo>
                  <a:lnTo>
                    <a:pt x="81411" y="210219"/>
                  </a:lnTo>
                  <a:lnTo>
                    <a:pt x="108859" y="173502"/>
                  </a:lnTo>
                  <a:lnTo>
                    <a:pt x="139636" y="139636"/>
                  </a:lnTo>
                  <a:lnTo>
                    <a:pt x="173502" y="108859"/>
                  </a:lnTo>
                  <a:lnTo>
                    <a:pt x="210219" y="81411"/>
                  </a:lnTo>
                  <a:lnTo>
                    <a:pt x="249548" y="57531"/>
                  </a:lnTo>
                  <a:lnTo>
                    <a:pt x="291250" y="37457"/>
                  </a:lnTo>
                  <a:lnTo>
                    <a:pt x="335086" y="21427"/>
                  </a:lnTo>
                  <a:lnTo>
                    <a:pt x="380818" y="9682"/>
                  </a:lnTo>
                  <a:lnTo>
                    <a:pt x="428206" y="2460"/>
                  </a:lnTo>
                  <a:lnTo>
                    <a:pt x="477012" y="0"/>
                  </a:lnTo>
                  <a:lnTo>
                    <a:pt x="525566" y="2460"/>
                  </a:lnTo>
                  <a:lnTo>
                    <a:pt x="572768" y="9682"/>
                  </a:lnTo>
                  <a:lnTo>
                    <a:pt x="618371" y="21427"/>
                  </a:lnTo>
                  <a:lnTo>
                    <a:pt x="662130" y="37457"/>
                  </a:lnTo>
                  <a:lnTo>
                    <a:pt x="703800" y="57531"/>
                  </a:lnTo>
                  <a:lnTo>
                    <a:pt x="743134" y="81411"/>
                  </a:lnTo>
                  <a:lnTo>
                    <a:pt x="779888" y="108859"/>
                  </a:lnTo>
                  <a:lnTo>
                    <a:pt x="813816" y="139636"/>
                  </a:lnTo>
                  <a:lnTo>
                    <a:pt x="844671" y="173502"/>
                  </a:lnTo>
                  <a:lnTo>
                    <a:pt x="872210" y="210219"/>
                  </a:lnTo>
                  <a:lnTo>
                    <a:pt x="896185" y="249548"/>
                  </a:lnTo>
                  <a:lnTo>
                    <a:pt x="916352" y="291250"/>
                  </a:lnTo>
                  <a:lnTo>
                    <a:pt x="932465" y="335086"/>
                  </a:lnTo>
                  <a:lnTo>
                    <a:pt x="944278" y="380818"/>
                  </a:lnTo>
                  <a:lnTo>
                    <a:pt x="951546" y="428206"/>
                  </a:lnTo>
                  <a:lnTo>
                    <a:pt x="954024" y="477012"/>
                  </a:lnTo>
                  <a:lnTo>
                    <a:pt x="951546" y="525566"/>
                  </a:lnTo>
                  <a:lnTo>
                    <a:pt x="944278" y="572768"/>
                  </a:lnTo>
                  <a:lnTo>
                    <a:pt x="932465" y="618371"/>
                  </a:lnTo>
                  <a:lnTo>
                    <a:pt x="916352" y="662130"/>
                  </a:lnTo>
                  <a:lnTo>
                    <a:pt x="896185" y="703800"/>
                  </a:lnTo>
                  <a:lnTo>
                    <a:pt x="872210" y="743134"/>
                  </a:lnTo>
                  <a:lnTo>
                    <a:pt x="844671" y="779888"/>
                  </a:lnTo>
                  <a:lnTo>
                    <a:pt x="813816" y="813816"/>
                  </a:lnTo>
                  <a:lnTo>
                    <a:pt x="779888" y="844671"/>
                  </a:lnTo>
                  <a:lnTo>
                    <a:pt x="743134" y="872210"/>
                  </a:lnTo>
                  <a:lnTo>
                    <a:pt x="703800" y="896185"/>
                  </a:lnTo>
                  <a:lnTo>
                    <a:pt x="662130" y="916352"/>
                  </a:lnTo>
                  <a:lnTo>
                    <a:pt x="618371" y="932465"/>
                  </a:lnTo>
                  <a:lnTo>
                    <a:pt x="572768" y="944278"/>
                  </a:lnTo>
                  <a:lnTo>
                    <a:pt x="525566" y="951546"/>
                  </a:lnTo>
                  <a:lnTo>
                    <a:pt x="477012" y="954024"/>
                  </a:lnTo>
                  <a:lnTo>
                    <a:pt x="428206" y="951546"/>
                  </a:lnTo>
                  <a:lnTo>
                    <a:pt x="380818" y="944278"/>
                  </a:lnTo>
                  <a:lnTo>
                    <a:pt x="335086" y="932465"/>
                  </a:lnTo>
                  <a:lnTo>
                    <a:pt x="291250" y="916352"/>
                  </a:lnTo>
                  <a:lnTo>
                    <a:pt x="249548" y="896185"/>
                  </a:lnTo>
                  <a:lnTo>
                    <a:pt x="210219" y="872210"/>
                  </a:lnTo>
                  <a:lnTo>
                    <a:pt x="173502" y="844671"/>
                  </a:lnTo>
                  <a:lnTo>
                    <a:pt x="139636" y="813816"/>
                  </a:lnTo>
                  <a:lnTo>
                    <a:pt x="108859" y="779888"/>
                  </a:lnTo>
                  <a:lnTo>
                    <a:pt x="81411" y="743134"/>
                  </a:lnTo>
                  <a:lnTo>
                    <a:pt x="57531" y="703800"/>
                  </a:lnTo>
                  <a:lnTo>
                    <a:pt x="37457" y="662130"/>
                  </a:lnTo>
                  <a:lnTo>
                    <a:pt x="21427" y="618371"/>
                  </a:lnTo>
                  <a:lnTo>
                    <a:pt x="9682" y="572768"/>
                  </a:lnTo>
                  <a:lnTo>
                    <a:pt x="2460" y="525566"/>
                  </a:lnTo>
                  <a:lnTo>
                    <a:pt x="0" y="477012"/>
                  </a:lnTo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60" y="1186701"/>
            <a:ext cx="643382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-350" dirty="0">
                <a:solidFill>
                  <a:srgbClr val="FFFF00"/>
                </a:solidFill>
              </a:rPr>
              <a:t>П</a:t>
            </a:r>
            <a:r>
              <a:rPr sz="4200" spc="195" dirty="0">
                <a:solidFill>
                  <a:srgbClr val="FFFF00"/>
                </a:solidFill>
              </a:rPr>
              <a:t>е</a:t>
            </a:r>
            <a:r>
              <a:rPr sz="4200" spc="130" dirty="0">
                <a:solidFill>
                  <a:srgbClr val="FFFF00"/>
                </a:solidFill>
              </a:rPr>
              <a:t>р</a:t>
            </a:r>
            <a:r>
              <a:rPr sz="4200" spc="-280" dirty="0">
                <a:solidFill>
                  <a:srgbClr val="FFFF00"/>
                </a:solidFill>
              </a:rPr>
              <a:t>в</a:t>
            </a:r>
            <a:r>
              <a:rPr sz="4200" spc="-220" dirty="0">
                <a:solidFill>
                  <a:srgbClr val="FFFF00"/>
                </a:solidFill>
              </a:rPr>
              <a:t>и</a:t>
            </a:r>
            <a:r>
              <a:rPr sz="4200" spc="-229" dirty="0">
                <a:solidFill>
                  <a:srgbClr val="FFFF00"/>
                </a:solidFill>
              </a:rPr>
              <a:t>ч</a:t>
            </a:r>
            <a:r>
              <a:rPr sz="4200" spc="-204" dirty="0">
                <a:solidFill>
                  <a:srgbClr val="FFFF00"/>
                </a:solidFill>
              </a:rPr>
              <a:t>н</a:t>
            </a:r>
            <a:r>
              <a:rPr sz="4200" spc="-310" dirty="0">
                <a:solidFill>
                  <a:srgbClr val="FFFF00"/>
                </a:solidFill>
              </a:rPr>
              <a:t>ы</a:t>
            </a:r>
            <a:r>
              <a:rPr sz="4200" spc="-215" dirty="0">
                <a:solidFill>
                  <a:srgbClr val="FFFF00"/>
                </a:solidFill>
              </a:rPr>
              <a:t>й</a:t>
            </a:r>
            <a:r>
              <a:rPr sz="4200" spc="-140" dirty="0">
                <a:solidFill>
                  <a:srgbClr val="FFFF00"/>
                </a:solidFill>
              </a:rPr>
              <a:t> </a:t>
            </a:r>
            <a:r>
              <a:rPr sz="4200" spc="145" dirty="0">
                <a:solidFill>
                  <a:srgbClr val="FFFF00"/>
                </a:solidFill>
              </a:rPr>
              <a:t>м</a:t>
            </a:r>
            <a:r>
              <a:rPr sz="4200" spc="95" dirty="0">
                <a:solidFill>
                  <a:srgbClr val="FFFF00"/>
                </a:solidFill>
              </a:rPr>
              <a:t>о</a:t>
            </a:r>
            <a:r>
              <a:rPr sz="4200" spc="-204" dirty="0">
                <a:solidFill>
                  <a:srgbClr val="FFFF00"/>
                </a:solidFill>
              </a:rPr>
              <a:t>н</a:t>
            </a:r>
            <a:r>
              <a:rPr sz="4200" spc="-220" dirty="0">
                <a:solidFill>
                  <a:srgbClr val="FFFF00"/>
                </a:solidFill>
              </a:rPr>
              <a:t>и</a:t>
            </a:r>
            <a:r>
              <a:rPr sz="4200" spc="85" dirty="0">
                <a:solidFill>
                  <a:srgbClr val="FFFF00"/>
                </a:solidFill>
              </a:rPr>
              <a:t>т</a:t>
            </a:r>
            <a:r>
              <a:rPr sz="4200" spc="95" dirty="0">
                <a:solidFill>
                  <a:srgbClr val="FFFF00"/>
                </a:solidFill>
              </a:rPr>
              <a:t>о</a:t>
            </a:r>
            <a:r>
              <a:rPr sz="4200" spc="130" dirty="0">
                <a:solidFill>
                  <a:srgbClr val="FFFF00"/>
                </a:solidFill>
              </a:rPr>
              <a:t>р</a:t>
            </a:r>
            <a:r>
              <a:rPr sz="4200" spc="-220" dirty="0">
                <a:solidFill>
                  <a:srgbClr val="FFFF00"/>
                </a:solidFill>
              </a:rPr>
              <a:t>и</a:t>
            </a:r>
            <a:r>
              <a:rPr sz="4200" spc="-204" dirty="0">
                <a:solidFill>
                  <a:srgbClr val="FFFF00"/>
                </a:solidFill>
              </a:rPr>
              <a:t>н</a:t>
            </a:r>
            <a:r>
              <a:rPr sz="4200" spc="-409" dirty="0">
                <a:solidFill>
                  <a:srgbClr val="FFFF00"/>
                </a:solidFill>
              </a:rPr>
              <a:t>г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363729" y="2326638"/>
            <a:ext cx="9112250" cy="293052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12420" marR="1074420" indent="-300355" algn="just">
              <a:lnSpc>
                <a:spcPts val="2200"/>
              </a:lnSpc>
              <a:spcBef>
                <a:spcPts val="620"/>
              </a:spcBef>
              <a:buClr>
                <a:srgbClr val="ACD433"/>
              </a:buClr>
              <a:buSzPct val="80000"/>
              <a:buFont typeface="Georgia"/>
              <a:buChar char="►"/>
              <a:tabLst>
                <a:tab pos="313055" algn="l"/>
              </a:tabLst>
            </a:pPr>
            <a:r>
              <a:rPr sz="2250" spc="125" dirty="0">
                <a:solidFill>
                  <a:srgbClr val="FFFFFF"/>
                </a:solidFill>
                <a:latin typeface="Tahoma"/>
                <a:cs typeface="Tahoma"/>
              </a:rPr>
              <a:t>стартовая</a:t>
            </a:r>
            <a:r>
              <a:rPr sz="22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30" dirty="0">
                <a:solidFill>
                  <a:srgbClr val="FFFFFF"/>
                </a:solidFill>
                <a:latin typeface="Tahoma"/>
                <a:cs typeface="Tahoma"/>
              </a:rPr>
              <a:t>диагностика,</a:t>
            </a:r>
            <a:r>
              <a:rPr sz="22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10" dirty="0">
                <a:solidFill>
                  <a:srgbClr val="FFFFFF"/>
                </a:solidFill>
                <a:latin typeface="Tahoma"/>
                <a:cs typeface="Tahoma"/>
              </a:rPr>
              <a:t>комплексное</a:t>
            </a:r>
            <a:r>
              <a:rPr sz="22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04" dirty="0">
                <a:solidFill>
                  <a:srgbClr val="FFFFFF"/>
                </a:solidFill>
                <a:latin typeface="Tahoma"/>
                <a:cs typeface="Tahoma"/>
              </a:rPr>
              <a:t>всестороннее </a:t>
            </a:r>
            <a:r>
              <a:rPr sz="2250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00" dirty="0">
                <a:solidFill>
                  <a:srgbClr val="FFFFFF"/>
                </a:solidFill>
                <a:latin typeface="Tahoma"/>
                <a:cs typeface="Tahoma"/>
              </a:rPr>
              <a:t>обследование</a:t>
            </a:r>
            <a:r>
              <a:rPr sz="22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80" dirty="0">
                <a:solidFill>
                  <a:srgbClr val="FFFFFF"/>
                </a:solidFill>
                <a:latin typeface="Tahoma"/>
                <a:cs typeface="Tahoma"/>
              </a:rPr>
              <a:t>детей;</a:t>
            </a:r>
            <a:endParaRPr sz="2250">
              <a:latin typeface="Tahoma"/>
              <a:cs typeface="Tahoma"/>
            </a:endParaRPr>
          </a:p>
          <a:p>
            <a:pPr marL="312420" indent="-300355" algn="just">
              <a:lnSpc>
                <a:spcPct val="100000"/>
              </a:lnSpc>
              <a:spcBef>
                <a:spcPts val="365"/>
              </a:spcBef>
              <a:buClr>
                <a:srgbClr val="ACD433"/>
              </a:buClr>
              <a:buSzPct val="80000"/>
              <a:buFont typeface="Georgia"/>
              <a:buChar char="►"/>
              <a:tabLst>
                <a:tab pos="313055" algn="l"/>
              </a:tabLst>
            </a:pPr>
            <a:r>
              <a:rPr sz="2250" spc="300" dirty="0">
                <a:solidFill>
                  <a:srgbClr val="FFFFFF"/>
                </a:solidFill>
                <a:latin typeface="Tahoma"/>
                <a:cs typeface="Tahoma"/>
              </a:rPr>
              <a:t>обмен</a:t>
            </a:r>
            <a:r>
              <a:rPr sz="22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45" dirty="0">
                <a:solidFill>
                  <a:srgbClr val="FFFFFF"/>
                </a:solidFill>
                <a:latin typeface="Tahoma"/>
                <a:cs typeface="Tahoma"/>
              </a:rPr>
              <a:t>диагностической</a:t>
            </a:r>
            <a:r>
              <a:rPr sz="22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54" dirty="0">
                <a:solidFill>
                  <a:srgbClr val="FFFFFF"/>
                </a:solidFill>
                <a:latin typeface="Tahoma"/>
                <a:cs typeface="Tahoma"/>
              </a:rPr>
              <a:t>информацией;</a:t>
            </a:r>
            <a:endParaRPr sz="2250">
              <a:latin typeface="Tahoma"/>
              <a:cs typeface="Tahoma"/>
            </a:endParaRPr>
          </a:p>
          <a:p>
            <a:pPr marL="312420" marR="5080" indent="-300355" algn="just">
              <a:lnSpc>
                <a:spcPct val="81100"/>
              </a:lnSpc>
              <a:spcBef>
                <a:spcPts val="869"/>
              </a:spcBef>
              <a:buClr>
                <a:srgbClr val="ACD433"/>
              </a:buClr>
              <a:buSzPct val="80000"/>
              <a:buFont typeface="Georgia"/>
              <a:buChar char="►"/>
              <a:tabLst>
                <a:tab pos="313055" algn="l"/>
              </a:tabLst>
            </a:pPr>
            <a:r>
              <a:rPr sz="2250" spc="210" dirty="0">
                <a:solidFill>
                  <a:srgbClr val="FFFFFF"/>
                </a:solidFill>
                <a:latin typeface="Tahoma"/>
                <a:cs typeface="Tahoma"/>
              </a:rPr>
              <a:t>обсуждение </a:t>
            </a:r>
            <a:r>
              <a:rPr sz="2250" spc="65" dirty="0">
                <a:solidFill>
                  <a:srgbClr val="FFFFFF"/>
                </a:solidFill>
                <a:latin typeface="Tahoma"/>
                <a:cs typeface="Tahoma"/>
              </a:rPr>
              <a:t>результатов </a:t>
            </a:r>
            <a:r>
              <a:rPr sz="2250" spc="180" dirty="0">
                <a:solidFill>
                  <a:srgbClr val="FFFFFF"/>
                </a:solidFill>
                <a:latin typeface="Tahoma"/>
                <a:cs typeface="Tahoma"/>
              </a:rPr>
              <a:t>комплексного </a:t>
            </a:r>
            <a:r>
              <a:rPr sz="2250" spc="150" dirty="0">
                <a:solidFill>
                  <a:srgbClr val="FFFFFF"/>
                </a:solidFill>
                <a:latin typeface="Tahoma"/>
                <a:cs typeface="Tahoma"/>
              </a:rPr>
              <a:t>медико-психолого- </a:t>
            </a:r>
            <a:r>
              <a:rPr sz="2250" spc="-6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35" dirty="0">
                <a:solidFill>
                  <a:srgbClr val="FFFFFF"/>
                </a:solidFill>
                <a:latin typeface="Tahoma"/>
                <a:cs typeface="Tahoma"/>
              </a:rPr>
              <a:t>педагогического</a:t>
            </a:r>
            <a:r>
              <a:rPr sz="225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45" dirty="0">
                <a:solidFill>
                  <a:srgbClr val="FFFFFF"/>
                </a:solidFill>
                <a:latin typeface="Tahoma"/>
                <a:cs typeface="Tahoma"/>
              </a:rPr>
              <a:t>обследования,</a:t>
            </a:r>
            <a:r>
              <a:rPr sz="22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50" dirty="0">
                <a:solidFill>
                  <a:srgbClr val="FFFFFF"/>
                </a:solidFill>
                <a:latin typeface="Tahoma"/>
                <a:cs typeface="Tahoma"/>
              </a:rPr>
              <a:t>уточнения</a:t>
            </a:r>
            <a:r>
              <a:rPr sz="225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35" dirty="0">
                <a:solidFill>
                  <a:srgbClr val="FFFFFF"/>
                </a:solidFill>
                <a:latin typeface="Tahoma"/>
                <a:cs typeface="Tahoma"/>
              </a:rPr>
              <a:t>логопедического </a:t>
            </a:r>
            <a:r>
              <a:rPr sz="2250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45" dirty="0">
                <a:solidFill>
                  <a:srgbClr val="FFFFFF"/>
                </a:solidFill>
                <a:latin typeface="Tahoma"/>
                <a:cs typeface="Tahoma"/>
              </a:rPr>
              <a:t>заключения;</a:t>
            </a:r>
            <a:endParaRPr sz="2250">
              <a:latin typeface="Tahoma"/>
              <a:cs typeface="Tahoma"/>
            </a:endParaRPr>
          </a:p>
          <a:p>
            <a:pPr marL="312420" marR="279400" indent="-300355" algn="just">
              <a:lnSpc>
                <a:spcPct val="81100"/>
              </a:lnSpc>
              <a:spcBef>
                <a:spcPts val="869"/>
              </a:spcBef>
              <a:buClr>
                <a:srgbClr val="ACD433"/>
              </a:buClr>
              <a:buSzPct val="80000"/>
              <a:buFont typeface="Georgia"/>
              <a:buChar char="►"/>
              <a:tabLst>
                <a:tab pos="313055" algn="l"/>
              </a:tabLst>
            </a:pPr>
            <a:r>
              <a:rPr sz="2250" spc="280" dirty="0">
                <a:solidFill>
                  <a:srgbClr val="FFFFFF"/>
                </a:solidFill>
                <a:latin typeface="Tahoma"/>
                <a:cs typeface="Tahoma"/>
              </a:rPr>
              <a:t>формирование</a:t>
            </a:r>
            <a:r>
              <a:rPr sz="22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60" dirty="0">
                <a:solidFill>
                  <a:srgbClr val="FFFFFF"/>
                </a:solidFill>
                <a:latin typeface="Tahoma"/>
                <a:cs typeface="Tahoma"/>
              </a:rPr>
              <a:t>информационной</a:t>
            </a:r>
            <a:r>
              <a:rPr sz="225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85" dirty="0">
                <a:solidFill>
                  <a:srgbClr val="FFFFFF"/>
                </a:solidFill>
                <a:latin typeface="Tahoma"/>
                <a:cs typeface="Tahoma"/>
              </a:rPr>
              <a:t>готовности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00" dirty="0">
                <a:solidFill>
                  <a:srgbClr val="FFFFFF"/>
                </a:solidFill>
                <a:latin typeface="Tahoma"/>
                <a:cs typeface="Tahoma"/>
              </a:rPr>
              <a:t>педагогов, </a:t>
            </a:r>
            <a:r>
              <a:rPr sz="2250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70" dirty="0">
                <a:solidFill>
                  <a:srgbClr val="FFFFFF"/>
                </a:solidFill>
                <a:latin typeface="Tahoma"/>
                <a:cs typeface="Tahoma"/>
              </a:rPr>
              <a:t>специалистов</a:t>
            </a:r>
            <a:r>
              <a:rPr sz="22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50" dirty="0">
                <a:solidFill>
                  <a:srgbClr val="FFFFFF"/>
                </a:solidFill>
                <a:latin typeface="Tahoma"/>
                <a:cs typeface="Tahoma"/>
              </a:rPr>
              <a:t>родителей</a:t>
            </a:r>
            <a:r>
              <a:rPr sz="22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2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2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65" dirty="0">
                <a:solidFill>
                  <a:srgbClr val="FFFFFF"/>
                </a:solidFill>
                <a:latin typeface="Tahoma"/>
                <a:cs typeface="Tahoma"/>
              </a:rPr>
              <a:t>проведению</a:t>
            </a:r>
            <a:r>
              <a:rPr sz="22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65" dirty="0">
                <a:solidFill>
                  <a:srgbClr val="FFFFFF"/>
                </a:solidFill>
                <a:latin typeface="Tahoma"/>
                <a:cs typeface="Tahoma"/>
              </a:rPr>
              <a:t>коррекционно- </a:t>
            </a:r>
            <a:r>
              <a:rPr sz="2250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40" dirty="0">
                <a:solidFill>
                  <a:srgbClr val="FFFFFF"/>
                </a:solidFill>
                <a:latin typeface="Tahoma"/>
                <a:cs typeface="Tahoma"/>
              </a:rPr>
              <a:t>логопедической</a:t>
            </a:r>
            <a:r>
              <a:rPr sz="22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35" dirty="0">
                <a:solidFill>
                  <a:srgbClr val="FFFFFF"/>
                </a:solidFill>
                <a:latin typeface="Tahoma"/>
                <a:cs typeface="Tahoma"/>
              </a:rPr>
              <a:t>работы.</a:t>
            </a:r>
            <a:endParaRPr sz="225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38" y="1191297"/>
            <a:ext cx="6683375" cy="10947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7160" marR="5080" indent="-125095">
              <a:lnSpc>
                <a:spcPct val="100299"/>
              </a:lnSpc>
              <a:spcBef>
                <a:spcPts val="90"/>
              </a:spcBef>
            </a:pPr>
            <a:r>
              <a:rPr sz="3500" spc="-75" dirty="0"/>
              <a:t>Мониторинг</a:t>
            </a:r>
            <a:r>
              <a:rPr sz="3500" spc="-70" dirty="0"/>
              <a:t> </a:t>
            </a:r>
            <a:r>
              <a:rPr sz="3500" spc="65" dirty="0"/>
              <a:t>эффективности </a:t>
            </a:r>
            <a:r>
              <a:rPr sz="3500" spc="-1010" dirty="0"/>
              <a:t> </a:t>
            </a:r>
            <a:r>
              <a:rPr sz="3500" spc="-45" dirty="0"/>
              <a:t>реализации</a:t>
            </a:r>
            <a:r>
              <a:rPr sz="3500" spc="-50" dirty="0"/>
              <a:t> </a:t>
            </a:r>
            <a:r>
              <a:rPr sz="3500" spc="-10" dirty="0"/>
              <a:t>ИОМ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057205" y="2594821"/>
            <a:ext cx="7991475" cy="2332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420" marR="5080" indent="-300355">
              <a:lnSpc>
                <a:spcPct val="101299"/>
              </a:lnSpc>
              <a:spcBef>
                <a:spcPts val="95"/>
              </a:spcBef>
              <a:buClr>
                <a:srgbClr val="ACD433"/>
              </a:buClr>
              <a:buSzPct val="80000"/>
              <a:buFont typeface="Georgia"/>
              <a:buChar char="►"/>
              <a:tabLst>
                <a:tab pos="313055" algn="l"/>
                <a:tab pos="6563359" algn="l"/>
              </a:tabLst>
            </a:pPr>
            <a:r>
              <a:rPr sz="2250" b="1" spc="-95" dirty="0">
                <a:solidFill>
                  <a:srgbClr val="CCFF33"/>
                </a:solidFill>
                <a:latin typeface="Tahoma"/>
                <a:cs typeface="Tahoma"/>
              </a:rPr>
              <a:t>п</a:t>
            </a:r>
            <a:r>
              <a:rPr sz="2250" b="1" spc="-220" dirty="0">
                <a:solidFill>
                  <a:srgbClr val="CCFF33"/>
                </a:solidFill>
                <a:latin typeface="Tahoma"/>
                <a:cs typeface="Tahoma"/>
              </a:rPr>
              <a:t>л</a:t>
            </a:r>
            <a:r>
              <a:rPr sz="2250" b="1" spc="150" dirty="0">
                <a:solidFill>
                  <a:srgbClr val="CCFF33"/>
                </a:solidFill>
                <a:latin typeface="Tahoma"/>
                <a:cs typeface="Tahoma"/>
              </a:rPr>
              <a:t>а</a:t>
            </a:r>
            <a:r>
              <a:rPr sz="2250" b="1" spc="-100" dirty="0">
                <a:solidFill>
                  <a:srgbClr val="CCFF33"/>
                </a:solidFill>
                <a:latin typeface="Tahoma"/>
                <a:cs typeface="Tahoma"/>
              </a:rPr>
              <a:t>н</a:t>
            </a:r>
            <a:r>
              <a:rPr sz="2250" b="1" spc="65" dirty="0">
                <a:solidFill>
                  <a:srgbClr val="CCFF33"/>
                </a:solidFill>
                <a:latin typeface="Tahoma"/>
                <a:cs typeface="Tahoma"/>
              </a:rPr>
              <a:t>о</a:t>
            </a:r>
            <a:r>
              <a:rPr sz="2250" b="1" spc="-165" dirty="0">
                <a:solidFill>
                  <a:srgbClr val="CCFF33"/>
                </a:solidFill>
                <a:latin typeface="Tahoma"/>
                <a:cs typeface="Tahoma"/>
              </a:rPr>
              <a:t>в</a:t>
            </a:r>
            <a:r>
              <a:rPr sz="2250" b="1" spc="-155" dirty="0">
                <a:solidFill>
                  <a:srgbClr val="CCFF33"/>
                </a:solidFill>
                <a:latin typeface="Tahoma"/>
                <a:cs typeface="Tahoma"/>
              </a:rPr>
              <a:t>ы</a:t>
            </a:r>
            <a:r>
              <a:rPr sz="2250" b="1" spc="-100" dirty="0">
                <a:solidFill>
                  <a:srgbClr val="CCFF33"/>
                </a:solidFill>
                <a:latin typeface="Tahoma"/>
                <a:cs typeface="Tahoma"/>
              </a:rPr>
              <a:t>й</a:t>
            </a:r>
            <a:r>
              <a:rPr sz="2250" b="1" spc="-25" dirty="0">
                <a:solidFill>
                  <a:srgbClr val="CCFF33"/>
                </a:solidFill>
                <a:latin typeface="Tahoma"/>
                <a:cs typeface="Tahoma"/>
              </a:rPr>
              <a:t> </a:t>
            </a:r>
            <a:r>
              <a:rPr sz="2250" b="1" spc="-95" dirty="0">
                <a:solidFill>
                  <a:srgbClr val="CCFF33"/>
                </a:solidFill>
                <a:latin typeface="Tahoma"/>
                <a:cs typeface="Tahoma"/>
              </a:rPr>
              <a:t>п</a:t>
            </a:r>
            <a:r>
              <a:rPr sz="2250" b="1" spc="60" dirty="0">
                <a:solidFill>
                  <a:srgbClr val="CCFF33"/>
                </a:solidFill>
                <a:latin typeface="Tahoma"/>
                <a:cs typeface="Tahoma"/>
              </a:rPr>
              <a:t>р</a:t>
            </a:r>
            <a:r>
              <a:rPr sz="2250" b="1" spc="90" dirty="0">
                <a:solidFill>
                  <a:srgbClr val="CCFF33"/>
                </a:solidFill>
                <a:latin typeface="Tahoma"/>
                <a:cs typeface="Tahoma"/>
              </a:rPr>
              <a:t>о</a:t>
            </a:r>
            <a:r>
              <a:rPr sz="2250" b="1" spc="70" dirty="0">
                <a:solidFill>
                  <a:srgbClr val="CCFF33"/>
                </a:solidFill>
                <a:latin typeface="Tahoma"/>
                <a:cs typeface="Tahoma"/>
              </a:rPr>
              <a:t>м</a:t>
            </a:r>
            <a:r>
              <a:rPr sz="2250" b="1" spc="114" dirty="0">
                <a:solidFill>
                  <a:srgbClr val="CCFF33"/>
                </a:solidFill>
                <a:latin typeface="Tahoma"/>
                <a:cs typeface="Tahoma"/>
              </a:rPr>
              <a:t>е</a:t>
            </a:r>
            <a:r>
              <a:rPr sz="2250" b="1" spc="-150" dirty="0">
                <a:solidFill>
                  <a:srgbClr val="CCFF33"/>
                </a:solidFill>
                <a:latin typeface="Tahoma"/>
                <a:cs typeface="Tahoma"/>
              </a:rPr>
              <a:t>ж</a:t>
            </a:r>
            <a:r>
              <a:rPr sz="2250" b="1" spc="20" dirty="0">
                <a:solidFill>
                  <a:srgbClr val="CCFF33"/>
                </a:solidFill>
                <a:latin typeface="Tahoma"/>
                <a:cs typeface="Tahoma"/>
              </a:rPr>
              <a:t>у</a:t>
            </a:r>
            <a:r>
              <a:rPr sz="2250" b="1" spc="30" dirty="0">
                <a:solidFill>
                  <a:srgbClr val="CCFF33"/>
                </a:solidFill>
                <a:latin typeface="Tahoma"/>
                <a:cs typeface="Tahoma"/>
              </a:rPr>
              <a:t>т</a:t>
            </a:r>
            <a:r>
              <a:rPr sz="2250" b="1" spc="90" dirty="0">
                <a:solidFill>
                  <a:srgbClr val="CCFF33"/>
                </a:solidFill>
                <a:latin typeface="Tahoma"/>
                <a:cs typeface="Tahoma"/>
              </a:rPr>
              <a:t>о</a:t>
            </a:r>
            <a:r>
              <a:rPr sz="2250" b="1" spc="-135" dirty="0">
                <a:solidFill>
                  <a:srgbClr val="CCFF33"/>
                </a:solidFill>
                <a:latin typeface="Tahoma"/>
                <a:cs typeface="Tahoma"/>
              </a:rPr>
              <a:t>ч</a:t>
            </a:r>
            <a:r>
              <a:rPr sz="2250" b="1" spc="-100" dirty="0">
                <a:solidFill>
                  <a:srgbClr val="CCFF33"/>
                </a:solidFill>
                <a:latin typeface="Tahoma"/>
                <a:cs typeface="Tahoma"/>
              </a:rPr>
              <a:t>н</a:t>
            </a:r>
            <a:r>
              <a:rPr sz="2250" b="1" spc="-155" dirty="0">
                <a:solidFill>
                  <a:srgbClr val="CCFF33"/>
                </a:solidFill>
                <a:latin typeface="Tahoma"/>
                <a:cs typeface="Tahoma"/>
              </a:rPr>
              <a:t>ы</a:t>
            </a:r>
            <a:r>
              <a:rPr sz="2250" b="1" spc="-100" dirty="0">
                <a:solidFill>
                  <a:srgbClr val="CCFF33"/>
                </a:solidFill>
                <a:latin typeface="Tahoma"/>
                <a:cs typeface="Tahoma"/>
              </a:rPr>
              <a:t>й</a:t>
            </a:r>
            <a:r>
              <a:rPr sz="2250" b="1" spc="-25" dirty="0">
                <a:solidFill>
                  <a:srgbClr val="CCFF33"/>
                </a:solidFill>
                <a:latin typeface="Tahoma"/>
                <a:cs typeface="Tahoma"/>
              </a:rPr>
              <a:t> </a:t>
            </a:r>
            <a:r>
              <a:rPr sz="2250" b="1" spc="70" dirty="0">
                <a:solidFill>
                  <a:srgbClr val="CCFF33"/>
                </a:solidFill>
                <a:latin typeface="Tahoma"/>
                <a:cs typeface="Tahoma"/>
              </a:rPr>
              <a:t>м</a:t>
            </a:r>
            <a:r>
              <a:rPr sz="2250" b="1" spc="65" dirty="0">
                <a:solidFill>
                  <a:srgbClr val="CCFF33"/>
                </a:solidFill>
                <a:latin typeface="Tahoma"/>
                <a:cs typeface="Tahoma"/>
              </a:rPr>
              <a:t>о</a:t>
            </a:r>
            <a:r>
              <a:rPr sz="2250" b="1" spc="-100" dirty="0">
                <a:solidFill>
                  <a:srgbClr val="CCFF33"/>
                </a:solidFill>
                <a:latin typeface="Tahoma"/>
                <a:cs typeface="Tahoma"/>
              </a:rPr>
              <a:t>н</a:t>
            </a:r>
            <a:r>
              <a:rPr sz="2250" b="1" spc="-105" dirty="0">
                <a:solidFill>
                  <a:srgbClr val="CCFF33"/>
                </a:solidFill>
                <a:latin typeface="Tahoma"/>
                <a:cs typeface="Tahoma"/>
              </a:rPr>
              <a:t>и</a:t>
            </a:r>
            <a:r>
              <a:rPr sz="2250" b="1" spc="55" dirty="0">
                <a:solidFill>
                  <a:srgbClr val="CCFF33"/>
                </a:solidFill>
                <a:latin typeface="Tahoma"/>
                <a:cs typeface="Tahoma"/>
              </a:rPr>
              <a:t>т</a:t>
            </a:r>
            <a:r>
              <a:rPr sz="2250" b="1" spc="65" dirty="0">
                <a:solidFill>
                  <a:srgbClr val="CCFF33"/>
                </a:solidFill>
                <a:latin typeface="Tahoma"/>
                <a:cs typeface="Tahoma"/>
              </a:rPr>
              <a:t>о</a:t>
            </a:r>
            <a:r>
              <a:rPr sz="2250" b="1" spc="80" dirty="0">
                <a:solidFill>
                  <a:srgbClr val="CCFF33"/>
                </a:solidFill>
                <a:latin typeface="Tahoma"/>
                <a:cs typeface="Tahoma"/>
              </a:rPr>
              <a:t>р</a:t>
            </a:r>
            <a:r>
              <a:rPr sz="2250" b="1" spc="-105" dirty="0">
                <a:solidFill>
                  <a:srgbClr val="CCFF33"/>
                </a:solidFill>
                <a:latin typeface="Tahoma"/>
                <a:cs typeface="Tahoma"/>
              </a:rPr>
              <a:t>и</a:t>
            </a:r>
            <a:r>
              <a:rPr sz="2250" b="1" spc="-100" dirty="0">
                <a:solidFill>
                  <a:srgbClr val="CCFF33"/>
                </a:solidFill>
                <a:latin typeface="Tahoma"/>
                <a:cs typeface="Tahoma"/>
              </a:rPr>
              <a:t>н</a:t>
            </a:r>
            <a:r>
              <a:rPr sz="2250" b="1" spc="-210" dirty="0">
                <a:solidFill>
                  <a:srgbClr val="CCFF33"/>
                </a:solidFill>
                <a:latin typeface="Tahoma"/>
                <a:cs typeface="Tahoma"/>
              </a:rPr>
              <a:t>г</a:t>
            </a:r>
            <a:r>
              <a:rPr sz="2250" b="1" spc="-50" dirty="0">
                <a:solidFill>
                  <a:srgbClr val="CCFF33"/>
                </a:solidFill>
                <a:latin typeface="Tahoma"/>
                <a:cs typeface="Tahoma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25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50" spc="9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250" spc="29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5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9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250" spc="28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50" spc="-8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250" spc="105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2250" spc="27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50" spc="-55" dirty="0">
                <a:solidFill>
                  <a:srgbClr val="FFFFFF"/>
                </a:solidFill>
                <a:latin typeface="Tahoma"/>
                <a:cs typeface="Tahoma"/>
              </a:rPr>
              <a:t>,  </a:t>
            </a:r>
            <a:r>
              <a:rPr sz="2250" spc="225" dirty="0">
                <a:solidFill>
                  <a:srgbClr val="FFFFFF"/>
                </a:solidFill>
                <a:latin typeface="Tahoma"/>
                <a:cs typeface="Tahoma"/>
              </a:rPr>
              <a:t>чем</a:t>
            </a:r>
            <a:r>
              <a:rPr sz="225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30" dirty="0">
                <a:solidFill>
                  <a:srgbClr val="FFFFFF"/>
                </a:solidFill>
                <a:latin typeface="Tahoma"/>
                <a:cs typeface="Tahoma"/>
              </a:rPr>
              <a:t>через</a:t>
            </a:r>
            <a:r>
              <a:rPr sz="22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45" dirty="0">
                <a:solidFill>
                  <a:srgbClr val="FFFFFF"/>
                </a:solidFill>
                <a:latin typeface="Tahoma"/>
                <a:cs typeface="Tahoma"/>
              </a:rPr>
              <a:t>полгода</a:t>
            </a:r>
            <a:r>
              <a:rPr sz="22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434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2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70" dirty="0">
                <a:solidFill>
                  <a:srgbClr val="FFFFFF"/>
                </a:solidFill>
                <a:latin typeface="Tahoma"/>
                <a:cs typeface="Tahoma"/>
              </a:rPr>
              <a:t>начала</a:t>
            </a:r>
            <a:r>
              <a:rPr sz="22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25" dirty="0">
                <a:solidFill>
                  <a:srgbClr val="FFFFFF"/>
                </a:solidFill>
                <a:latin typeface="Tahoma"/>
                <a:cs typeface="Tahoma"/>
              </a:rPr>
              <a:t>учебного</a:t>
            </a:r>
            <a:r>
              <a:rPr sz="22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20" dirty="0">
                <a:solidFill>
                  <a:srgbClr val="FFFFFF"/>
                </a:solidFill>
                <a:latin typeface="Tahoma"/>
                <a:cs typeface="Tahoma"/>
              </a:rPr>
              <a:t>года,</a:t>
            </a:r>
            <a:endParaRPr sz="2250" dirty="0">
              <a:latin typeface="Tahoma"/>
              <a:cs typeface="Tahoma"/>
            </a:endParaRPr>
          </a:p>
          <a:p>
            <a:pPr marL="393700" indent="-381000">
              <a:lnSpc>
                <a:spcPct val="100000"/>
              </a:lnSpc>
              <a:spcBef>
                <a:spcPts val="910"/>
              </a:spcBef>
              <a:buClr>
                <a:srgbClr val="ACD433"/>
              </a:buClr>
              <a:buSzPct val="80000"/>
              <a:buFont typeface="Georgia"/>
              <a:buChar char="►"/>
              <a:tabLst>
                <a:tab pos="393065" algn="l"/>
                <a:tab pos="393700" algn="l"/>
              </a:tabLst>
            </a:pPr>
            <a:r>
              <a:rPr sz="2250" b="1" spc="-105" dirty="0">
                <a:solidFill>
                  <a:srgbClr val="CCFF33"/>
                </a:solidFill>
                <a:latin typeface="Tahoma"/>
                <a:cs typeface="Tahoma"/>
              </a:rPr>
              <a:t>и</a:t>
            </a:r>
            <a:r>
              <a:rPr sz="2250" b="1" spc="55" dirty="0">
                <a:solidFill>
                  <a:srgbClr val="CCFF33"/>
                </a:solidFill>
                <a:latin typeface="Tahoma"/>
                <a:cs typeface="Tahoma"/>
              </a:rPr>
              <a:t>т</a:t>
            </a:r>
            <a:r>
              <a:rPr sz="2250" b="1" spc="65" dirty="0">
                <a:solidFill>
                  <a:srgbClr val="CCFF33"/>
                </a:solidFill>
                <a:latin typeface="Tahoma"/>
                <a:cs typeface="Tahoma"/>
              </a:rPr>
              <a:t>о</a:t>
            </a:r>
            <a:r>
              <a:rPr sz="2250" b="1" spc="-210" dirty="0">
                <a:solidFill>
                  <a:srgbClr val="CCFF33"/>
                </a:solidFill>
                <a:latin typeface="Tahoma"/>
                <a:cs typeface="Tahoma"/>
              </a:rPr>
              <a:t>г</a:t>
            </a:r>
            <a:r>
              <a:rPr sz="2250" b="1" spc="65" dirty="0">
                <a:solidFill>
                  <a:srgbClr val="CCFF33"/>
                </a:solidFill>
                <a:latin typeface="Tahoma"/>
                <a:cs typeface="Tahoma"/>
              </a:rPr>
              <a:t>о</a:t>
            </a:r>
            <a:r>
              <a:rPr sz="2250" b="1" spc="-140" dirty="0">
                <a:solidFill>
                  <a:srgbClr val="CCFF33"/>
                </a:solidFill>
                <a:latin typeface="Tahoma"/>
                <a:cs typeface="Tahoma"/>
              </a:rPr>
              <a:t>в</a:t>
            </a:r>
            <a:r>
              <a:rPr sz="2250" b="1" spc="-155" dirty="0">
                <a:solidFill>
                  <a:srgbClr val="CCFF33"/>
                </a:solidFill>
                <a:latin typeface="Tahoma"/>
                <a:cs typeface="Tahoma"/>
              </a:rPr>
              <a:t>ы</a:t>
            </a:r>
            <a:r>
              <a:rPr sz="2250" b="1" spc="-100" dirty="0">
                <a:solidFill>
                  <a:srgbClr val="CCFF33"/>
                </a:solidFill>
                <a:latin typeface="Tahoma"/>
                <a:cs typeface="Tahoma"/>
              </a:rPr>
              <a:t>й</a:t>
            </a:r>
            <a:r>
              <a:rPr sz="2250" b="1" spc="-70" dirty="0">
                <a:solidFill>
                  <a:srgbClr val="CCFF33"/>
                </a:solidFill>
                <a:latin typeface="Tahoma"/>
                <a:cs typeface="Tahoma"/>
              </a:rPr>
              <a:t> </a:t>
            </a:r>
            <a:r>
              <a:rPr sz="2250" b="1" spc="95" dirty="0">
                <a:solidFill>
                  <a:srgbClr val="CCFF33"/>
                </a:solidFill>
                <a:latin typeface="Tahoma"/>
                <a:cs typeface="Tahoma"/>
              </a:rPr>
              <a:t>м</a:t>
            </a:r>
            <a:r>
              <a:rPr sz="2250" b="1" spc="65" dirty="0">
                <a:solidFill>
                  <a:srgbClr val="CCFF33"/>
                </a:solidFill>
                <a:latin typeface="Tahoma"/>
                <a:cs typeface="Tahoma"/>
              </a:rPr>
              <a:t>о</a:t>
            </a:r>
            <a:r>
              <a:rPr sz="2250" b="1" spc="-100" dirty="0">
                <a:solidFill>
                  <a:srgbClr val="CCFF33"/>
                </a:solidFill>
                <a:latin typeface="Tahoma"/>
                <a:cs typeface="Tahoma"/>
              </a:rPr>
              <a:t>н</a:t>
            </a:r>
            <a:r>
              <a:rPr sz="2250" b="1" spc="-105" dirty="0">
                <a:solidFill>
                  <a:srgbClr val="CCFF33"/>
                </a:solidFill>
                <a:latin typeface="Tahoma"/>
                <a:cs typeface="Tahoma"/>
              </a:rPr>
              <a:t>и</a:t>
            </a:r>
            <a:r>
              <a:rPr sz="2250" b="1" spc="55" dirty="0">
                <a:solidFill>
                  <a:srgbClr val="CCFF33"/>
                </a:solidFill>
                <a:latin typeface="Tahoma"/>
                <a:cs typeface="Tahoma"/>
              </a:rPr>
              <a:t>т</a:t>
            </a:r>
            <a:r>
              <a:rPr sz="2250" b="1" spc="65" dirty="0">
                <a:solidFill>
                  <a:srgbClr val="CCFF33"/>
                </a:solidFill>
                <a:latin typeface="Tahoma"/>
                <a:cs typeface="Tahoma"/>
              </a:rPr>
              <a:t>о</a:t>
            </a:r>
            <a:r>
              <a:rPr sz="2250" b="1" spc="80" dirty="0">
                <a:solidFill>
                  <a:srgbClr val="CCFF33"/>
                </a:solidFill>
                <a:latin typeface="Tahoma"/>
                <a:cs typeface="Tahoma"/>
              </a:rPr>
              <a:t>р</a:t>
            </a:r>
            <a:r>
              <a:rPr sz="2250" b="1" spc="-105" dirty="0">
                <a:solidFill>
                  <a:srgbClr val="CCFF33"/>
                </a:solidFill>
                <a:latin typeface="Tahoma"/>
                <a:cs typeface="Tahoma"/>
              </a:rPr>
              <a:t>и</a:t>
            </a:r>
            <a:r>
              <a:rPr sz="2250" b="1" spc="-100" dirty="0">
                <a:solidFill>
                  <a:srgbClr val="CCFF33"/>
                </a:solidFill>
                <a:latin typeface="Tahoma"/>
                <a:cs typeface="Tahoma"/>
              </a:rPr>
              <a:t>н</a:t>
            </a:r>
            <a:r>
              <a:rPr sz="2250" b="1" spc="-210" dirty="0">
                <a:solidFill>
                  <a:srgbClr val="CCFF33"/>
                </a:solidFill>
                <a:latin typeface="Tahoma"/>
                <a:cs typeface="Tahoma"/>
              </a:rPr>
              <a:t>г</a:t>
            </a:r>
            <a:r>
              <a:rPr sz="2250" b="1" spc="-55" dirty="0">
                <a:solidFill>
                  <a:srgbClr val="CCFF33"/>
                </a:solidFill>
                <a:latin typeface="Tahoma"/>
                <a:cs typeface="Tahoma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2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14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250" spc="254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50" spc="9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250" spc="19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2250" spc="29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8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250" spc="-180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2250" spc="29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50" spc="28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250" spc="9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250" spc="254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50" spc="-12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2250" spc="27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2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2250" spc="28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50" spc="10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250" spc="39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250" spc="-165" dirty="0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2250" dirty="0">
              <a:latin typeface="Tahoma"/>
              <a:cs typeface="Tahoma"/>
            </a:endParaRPr>
          </a:p>
          <a:p>
            <a:pPr marL="312420" marR="357505" indent="-300355">
              <a:lnSpc>
                <a:spcPct val="101299"/>
              </a:lnSpc>
              <a:spcBef>
                <a:spcPts val="880"/>
              </a:spcBef>
              <a:buClr>
                <a:srgbClr val="ACD433"/>
              </a:buClr>
              <a:buSzPct val="80000"/>
              <a:buFont typeface="Georgia"/>
              <a:buChar char="►"/>
              <a:tabLst>
                <a:tab pos="313055" algn="l"/>
              </a:tabLst>
            </a:pPr>
            <a:r>
              <a:rPr sz="2250" b="1" spc="-65" dirty="0">
                <a:solidFill>
                  <a:srgbClr val="CCFF33"/>
                </a:solidFill>
                <a:latin typeface="Tahoma"/>
                <a:cs typeface="Tahoma"/>
              </a:rPr>
              <a:t>внеплановый </a:t>
            </a:r>
            <a:r>
              <a:rPr sz="2250" b="1" spc="-10" dirty="0">
                <a:solidFill>
                  <a:srgbClr val="CCFF33"/>
                </a:solidFill>
                <a:latin typeface="Tahoma"/>
                <a:cs typeface="Tahoma"/>
              </a:rPr>
              <a:t>динамический </a:t>
            </a:r>
            <a:r>
              <a:rPr sz="2250" b="1" spc="-30" dirty="0">
                <a:solidFill>
                  <a:srgbClr val="CCFF33"/>
                </a:solidFill>
                <a:latin typeface="Tahoma"/>
                <a:cs typeface="Tahoma"/>
              </a:rPr>
              <a:t>мониторинг </a:t>
            </a:r>
            <a:r>
              <a:rPr sz="2250" b="1" spc="-25" dirty="0">
                <a:solidFill>
                  <a:srgbClr val="CCFF33"/>
                </a:solidFill>
                <a:latin typeface="Tahoma"/>
                <a:cs typeface="Tahoma"/>
              </a:rPr>
              <a:t> </a:t>
            </a:r>
            <a:r>
              <a:rPr sz="2250" spc="9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250" spc="30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250" spc="28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50" spc="-1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50" spc="254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50" spc="10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250" spc="1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50" spc="-19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250" spc="44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250" spc="-17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2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14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250" spc="195" dirty="0">
                <a:solidFill>
                  <a:srgbClr val="FFFFFF"/>
                </a:solidFill>
                <a:latin typeface="Tahoma"/>
                <a:cs typeface="Tahoma"/>
              </a:rPr>
              <a:t>ю</a:t>
            </a:r>
            <a:r>
              <a:rPr sz="2250" spc="28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250" spc="-35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2250" spc="29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41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250" spc="3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250" spc="254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50" spc="1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250" spc="1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9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250" spc="27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8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250" spc="39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250" spc="9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250" spc="30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250" spc="254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50" spc="44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250" spc="10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30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250" spc="254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50" spc="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250" spc="1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50" spc="-19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250" spc="29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5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250" spc="29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50" spc="95" dirty="0">
                <a:solidFill>
                  <a:srgbClr val="FFFFFF"/>
                </a:solidFill>
                <a:latin typeface="Tahoma"/>
                <a:cs typeface="Tahoma"/>
              </a:rPr>
              <a:t>й  </a:t>
            </a:r>
            <a:r>
              <a:rPr sz="2250" spc="75" dirty="0">
                <a:solidFill>
                  <a:srgbClr val="FFFFFF"/>
                </a:solidFill>
                <a:latin typeface="Tahoma"/>
                <a:cs typeface="Tahoma"/>
              </a:rPr>
              <a:t>(законных</a:t>
            </a:r>
            <a:r>
              <a:rPr sz="22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20" dirty="0">
                <a:solidFill>
                  <a:srgbClr val="FFFFFF"/>
                </a:solidFill>
                <a:latin typeface="Tahoma"/>
                <a:cs typeface="Tahoma"/>
              </a:rPr>
              <a:t>представителей).</a:t>
            </a:r>
            <a:endParaRPr sz="22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1738" y="3515244"/>
            <a:ext cx="6797675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45" dirty="0"/>
              <a:t>СПАСИБО</a:t>
            </a:r>
            <a:r>
              <a:rPr sz="4200" spc="-130" dirty="0"/>
              <a:t> </a:t>
            </a:r>
            <a:r>
              <a:rPr sz="4200" spc="-100" dirty="0"/>
              <a:t>ЗА</a:t>
            </a:r>
            <a:r>
              <a:rPr sz="4200" spc="-85" dirty="0"/>
              <a:t> </a:t>
            </a:r>
            <a:r>
              <a:rPr sz="4200" spc="-250" dirty="0"/>
              <a:t>ВНИМАНИЕ!</a:t>
            </a:r>
            <a:endParaRPr sz="4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976" y="1189682"/>
            <a:ext cx="6957059" cy="1200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225"/>
              </a:spcBef>
            </a:pPr>
            <a:r>
              <a:rPr sz="3850" spc="-160" dirty="0"/>
              <a:t>Индивидуальный </a:t>
            </a:r>
            <a:r>
              <a:rPr sz="3850" spc="-155" dirty="0"/>
              <a:t> </a:t>
            </a:r>
            <a:r>
              <a:rPr sz="3850" spc="-55" dirty="0"/>
              <a:t>образовательный</a:t>
            </a:r>
            <a:r>
              <a:rPr sz="3850" spc="-175" dirty="0"/>
              <a:t> </a:t>
            </a:r>
            <a:r>
              <a:rPr sz="3850" spc="85" dirty="0"/>
              <a:t>маршрут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1035827" y="2596405"/>
            <a:ext cx="7602855" cy="2804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420" marR="5080" indent="-300355">
              <a:lnSpc>
                <a:spcPct val="101299"/>
              </a:lnSpc>
              <a:spcBef>
                <a:spcPts val="95"/>
              </a:spcBef>
              <a:buClr>
                <a:srgbClr val="ACD433"/>
              </a:buClr>
              <a:buSzPct val="80000"/>
              <a:buFont typeface="Georgia"/>
              <a:buChar char="►"/>
              <a:tabLst>
                <a:tab pos="313055" algn="l"/>
              </a:tabLst>
            </a:pPr>
            <a:r>
              <a:rPr sz="2250" b="1" spc="15" dirty="0">
                <a:solidFill>
                  <a:srgbClr val="FFFFFF"/>
                </a:solidFill>
                <a:latin typeface="Tahoma"/>
                <a:cs typeface="Tahoma"/>
              </a:rPr>
              <a:t>проект </a:t>
            </a:r>
            <a:r>
              <a:rPr sz="2250" b="1" spc="75" dirty="0">
                <a:solidFill>
                  <a:srgbClr val="FFFFFF"/>
                </a:solidFill>
                <a:latin typeface="Tahoma"/>
                <a:cs typeface="Tahoma"/>
              </a:rPr>
              <a:t>системы </a:t>
            </a:r>
            <a:r>
              <a:rPr sz="2250" b="1" spc="-20" dirty="0">
                <a:solidFill>
                  <a:srgbClr val="FFFFFF"/>
                </a:solidFill>
                <a:latin typeface="Tahoma"/>
                <a:cs typeface="Tahoma"/>
              </a:rPr>
              <a:t>комплексного </a:t>
            </a:r>
            <a:r>
              <a:rPr sz="2250" b="1" spc="-25" dirty="0">
                <a:solidFill>
                  <a:srgbClr val="FFFFFF"/>
                </a:solidFill>
                <a:latin typeface="Tahoma"/>
                <a:cs typeface="Tahoma"/>
              </a:rPr>
              <a:t>психолого- </a:t>
            </a:r>
            <a:r>
              <a:rPr sz="225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spc="-10" dirty="0">
                <a:solidFill>
                  <a:srgbClr val="FFFFFF"/>
                </a:solidFill>
                <a:latin typeface="Tahoma"/>
                <a:cs typeface="Tahoma"/>
              </a:rPr>
              <a:t>педагогического сопровождения </a:t>
            </a:r>
            <a:r>
              <a:rPr sz="2250" b="1" spc="20" dirty="0">
                <a:solidFill>
                  <a:srgbClr val="FFFFFF"/>
                </a:solidFill>
                <a:latin typeface="Tahoma"/>
                <a:cs typeface="Tahoma"/>
              </a:rPr>
              <a:t>обучающегося </a:t>
            </a:r>
            <a:r>
              <a:rPr sz="2250" b="1" spc="-6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spc="270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2250" b="1" spc="-130" dirty="0">
                <a:solidFill>
                  <a:srgbClr val="FFFFFF"/>
                </a:solidFill>
                <a:latin typeface="Tahoma"/>
                <a:cs typeface="Tahoma"/>
              </a:rPr>
              <a:t>ОВЗ/ </a:t>
            </a:r>
            <a:r>
              <a:rPr sz="2250" b="1" spc="-35" dirty="0">
                <a:solidFill>
                  <a:srgbClr val="FFFFFF"/>
                </a:solidFill>
                <a:latin typeface="Tahoma"/>
                <a:cs typeface="Tahoma"/>
              </a:rPr>
              <a:t>инвалидностью </a:t>
            </a:r>
            <a:r>
              <a:rPr sz="2250" b="1" spc="270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2250" b="1" spc="35" dirty="0">
                <a:solidFill>
                  <a:srgbClr val="FFFFFF"/>
                </a:solidFill>
                <a:latin typeface="Tahoma"/>
                <a:cs typeface="Tahoma"/>
              </a:rPr>
              <a:t>учетом </a:t>
            </a:r>
            <a:r>
              <a:rPr sz="2250" b="1" spc="-10" dirty="0">
                <a:solidFill>
                  <a:srgbClr val="FFFFFF"/>
                </a:solidFill>
                <a:latin typeface="Tahoma"/>
                <a:cs typeface="Tahoma"/>
              </a:rPr>
              <a:t>его </a:t>
            </a:r>
            <a:r>
              <a:rPr sz="225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spc="-75" dirty="0">
                <a:solidFill>
                  <a:srgbClr val="FFFFFF"/>
                </a:solidFill>
                <a:latin typeface="Tahoma"/>
                <a:cs typeface="Tahoma"/>
              </a:rPr>
              <a:t>индивидуальных</a:t>
            </a:r>
            <a:r>
              <a:rPr sz="22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spc="5" dirty="0">
                <a:solidFill>
                  <a:srgbClr val="FFFFFF"/>
                </a:solidFill>
                <a:latin typeface="Tahoma"/>
                <a:cs typeface="Tahoma"/>
              </a:rPr>
              <a:t>возможностей</a:t>
            </a:r>
            <a:r>
              <a:rPr sz="22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spc="-1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spc="40" dirty="0">
                <a:solidFill>
                  <a:srgbClr val="FFFFFF"/>
                </a:solidFill>
                <a:latin typeface="Tahoma"/>
                <a:cs typeface="Tahoma"/>
              </a:rPr>
              <a:t>особых </a:t>
            </a:r>
            <a:r>
              <a:rPr sz="225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spc="-20" dirty="0">
                <a:solidFill>
                  <a:srgbClr val="FFFFFF"/>
                </a:solidFill>
                <a:latin typeface="Tahoma"/>
                <a:cs typeface="Tahoma"/>
              </a:rPr>
              <a:t>образовательных </a:t>
            </a:r>
            <a:r>
              <a:rPr sz="2250" b="1" spc="40" dirty="0">
                <a:solidFill>
                  <a:srgbClr val="FFFFFF"/>
                </a:solidFill>
                <a:latin typeface="Tahoma"/>
                <a:cs typeface="Tahoma"/>
              </a:rPr>
              <a:t>потребностей, </a:t>
            </a:r>
            <a:r>
              <a:rPr sz="2250" b="1" spc="-80" dirty="0">
                <a:solidFill>
                  <a:srgbClr val="FFFFFF"/>
                </a:solidFill>
                <a:latin typeface="Tahoma"/>
                <a:cs typeface="Tahoma"/>
              </a:rPr>
              <a:t>включающий </a:t>
            </a:r>
            <a:r>
              <a:rPr sz="225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spc="25" dirty="0">
                <a:solidFill>
                  <a:srgbClr val="FFFFFF"/>
                </a:solidFill>
                <a:latin typeface="Tahoma"/>
                <a:cs typeface="Tahoma"/>
              </a:rPr>
              <a:t>описание </a:t>
            </a:r>
            <a:r>
              <a:rPr sz="2250" b="1" spc="10" dirty="0">
                <a:solidFill>
                  <a:srgbClr val="FFFFFF"/>
                </a:solidFill>
                <a:latin typeface="Tahoma"/>
                <a:cs typeface="Tahoma"/>
              </a:rPr>
              <a:t>регламента, </a:t>
            </a:r>
            <a:r>
              <a:rPr sz="2250" b="1" spc="15" dirty="0">
                <a:solidFill>
                  <a:srgbClr val="FFFFFF"/>
                </a:solidFill>
                <a:latin typeface="Tahoma"/>
                <a:cs typeface="Tahoma"/>
              </a:rPr>
              <a:t>содержания </a:t>
            </a:r>
            <a:r>
              <a:rPr sz="2250" b="1" spc="-10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250" b="1" spc="130" dirty="0">
                <a:solidFill>
                  <a:srgbClr val="FFFFFF"/>
                </a:solidFill>
                <a:latin typeface="Tahoma"/>
                <a:cs typeface="Tahoma"/>
              </a:rPr>
              <a:t>форм </a:t>
            </a:r>
            <a:r>
              <a:rPr sz="2250" b="1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spc="-25" dirty="0">
                <a:solidFill>
                  <a:srgbClr val="FFFFFF"/>
                </a:solidFill>
                <a:latin typeface="Tahoma"/>
                <a:cs typeface="Tahoma"/>
              </a:rPr>
              <a:t>организации </a:t>
            </a:r>
            <a:r>
              <a:rPr sz="2250" b="1" spc="-30" dirty="0">
                <a:solidFill>
                  <a:srgbClr val="FFFFFF"/>
                </a:solidFill>
                <a:latin typeface="Tahoma"/>
                <a:cs typeface="Tahoma"/>
              </a:rPr>
              <a:t>обучения, психолого- </a:t>
            </a:r>
            <a:r>
              <a:rPr sz="22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spc="-10" dirty="0">
                <a:solidFill>
                  <a:srgbClr val="FFFFFF"/>
                </a:solidFill>
                <a:latin typeface="Tahoma"/>
                <a:cs typeface="Tahoma"/>
              </a:rPr>
              <a:t>педагогической</a:t>
            </a:r>
            <a:r>
              <a:rPr sz="225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spc="-1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spc="-10" dirty="0">
                <a:solidFill>
                  <a:srgbClr val="FFFFFF"/>
                </a:solidFill>
                <a:latin typeface="Tahoma"/>
                <a:cs typeface="Tahoma"/>
              </a:rPr>
              <a:t>специальной</a:t>
            </a:r>
            <a:r>
              <a:rPr sz="225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spc="-25" dirty="0">
                <a:solidFill>
                  <a:srgbClr val="FFFFFF"/>
                </a:solidFill>
                <a:latin typeface="Tahoma"/>
                <a:cs typeface="Tahoma"/>
              </a:rPr>
              <a:t>поддержки.</a:t>
            </a:r>
            <a:endParaRPr sz="225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957" y="1189635"/>
            <a:ext cx="1171575" cy="5873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75" dirty="0"/>
              <a:t>Ц</a:t>
            </a:r>
            <a:r>
              <a:rPr spc="185" dirty="0"/>
              <a:t>е</a:t>
            </a:r>
            <a:r>
              <a:rPr spc="-365" dirty="0"/>
              <a:t>л</a:t>
            </a:r>
            <a:r>
              <a:rPr spc="-220" dirty="0"/>
              <a:t>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5857" y="2594903"/>
            <a:ext cx="7664450" cy="3018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2420" marR="5080" indent="-300355">
              <a:lnSpc>
                <a:spcPct val="100200"/>
              </a:lnSpc>
              <a:spcBef>
                <a:spcPts val="105"/>
              </a:spcBef>
              <a:buClr>
                <a:srgbClr val="ACD433"/>
              </a:buClr>
              <a:buSzPct val="79591"/>
              <a:buFont typeface="Georgia"/>
              <a:buChar char="►"/>
              <a:tabLst>
                <a:tab pos="313055" algn="l"/>
                <a:tab pos="2871470" algn="l"/>
              </a:tabLst>
            </a:pPr>
            <a:r>
              <a:rPr sz="2450" b="1" spc="-15" dirty="0">
                <a:solidFill>
                  <a:srgbClr val="FFFFFF"/>
                </a:solidFill>
                <a:latin typeface="Tahoma"/>
                <a:cs typeface="Tahoma"/>
              </a:rPr>
              <a:t>максимальная </a:t>
            </a:r>
            <a:r>
              <a:rPr sz="2450" b="1" spc="-80" dirty="0">
                <a:solidFill>
                  <a:srgbClr val="FFFFFF"/>
                </a:solidFill>
                <a:latin typeface="Tahoma"/>
                <a:cs typeface="Tahoma"/>
              </a:rPr>
              <a:t>индивидуализация </a:t>
            </a:r>
            <a:r>
              <a:rPr sz="2450" b="1" spc="-125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45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15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50" b="1" spc="5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50" b="1" spc="-12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50" b="1" spc="-18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50" b="1" spc="7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50" b="1" spc="114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50" b="1" spc="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50" b="1" spc="-1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50" b="1" spc="-18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450" b="1" spc="13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50" b="1" spc="6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2450" b="1" spc="-15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50" b="1" spc="-21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5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450" b="1" spc="-12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50" b="1" spc="1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50" b="1" spc="-114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50" b="1" spc="7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50" b="1" spc="1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50" b="1" spc="-19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50" b="1" spc="-254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50" b="1" spc="114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50" b="1" spc="-12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50" b="1" spc="-1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50" b="1" spc="-125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2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1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18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450" b="1" spc="1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50" b="1" spc="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50" b="1" spc="13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50" b="1" spc="-95" dirty="0">
                <a:solidFill>
                  <a:srgbClr val="FFFFFF"/>
                </a:solidFill>
                <a:latin typeface="Tahoma"/>
                <a:cs typeface="Tahoma"/>
              </a:rPr>
              <a:t>ч  </a:t>
            </a:r>
            <a:r>
              <a:rPr sz="2450" b="1" spc="-20" dirty="0">
                <a:solidFill>
                  <a:srgbClr val="FFFFFF"/>
                </a:solidFill>
                <a:latin typeface="Tahoma"/>
                <a:cs typeface="Tahoma"/>
              </a:rPr>
              <a:t>деятельности</a:t>
            </a:r>
            <a:r>
              <a:rPr sz="245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30" dirty="0">
                <a:solidFill>
                  <a:srgbClr val="FFFFFF"/>
                </a:solidFill>
                <a:latin typeface="Tahoma"/>
                <a:cs typeface="Tahoma"/>
              </a:rPr>
              <a:t>педагогического</a:t>
            </a:r>
            <a:r>
              <a:rPr sz="245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80" dirty="0">
                <a:solidFill>
                  <a:srgbClr val="FFFFFF"/>
                </a:solidFill>
                <a:latin typeface="Tahoma"/>
                <a:cs typeface="Tahoma"/>
              </a:rPr>
              <a:t>коллектива</a:t>
            </a:r>
            <a:r>
              <a:rPr sz="245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25" dirty="0">
                <a:solidFill>
                  <a:srgbClr val="FFFFFF"/>
                </a:solidFill>
                <a:latin typeface="Tahoma"/>
                <a:cs typeface="Tahoma"/>
              </a:rPr>
              <a:t>по </a:t>
            </a:r>
            <a:r>
              <a:rPr sz="2450" b="1" spc="-7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15" dirty="0">
                <a:solidFill>
                  <a:srgbClr val="FFFFFF"/>
                </a:solidFill>
                <a:latin typeface="Tahoma"/>
                <a:cs typeface="Tahoma"/>
              </a:rPr>
              <a:t>созданию </a:t>
            </a:r>
            <a:r>
              <a:rPr sz="2450" b="1" spc="-45" dirty="0">
                <a:solidFill>
                  <a:srgbClr val="FFFFFF"/>
                </a:solidFill>
                <a:latin typeface="Tahoma"/>
                <a:cs typeface="Tahoma"/>
              </a:rPr>
              <a:t>специальных </a:t>
            </a:r>
            <a:r>
              <a:rPr sz="2450" b="1" spc="-35" dirty="0">
                <a:solidFill>
                  <a:srgbClr val="FFFFFF"/>
                </a:solidFill>
                <a:latin typeface="Tahoma"/>
                <a:cs typeface="Tahoma"/>
              </a:rPr>
              <a:t>образовательных </a:t>
            </a:r>
            <a:r>
              <a:rPr sz="245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50" dirty="0">
                <a:solidFill>
                  <a:srgbClr val="FFFFFF"/>
                </a:solidFill>
                <a:latin typeface="Tahoma"/>
                <a:cs typeface="Tahoma"/>
              </a:rPr>
              <a:t>условий </a:t>
            </a:r>
            <a:r>
              <a:rPr sz="2450" b="1" spc="280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2450" b="1" spc="20" dirty="0">
                <a:solidFill>
                  <a:srgbClr val="FFFFFF"/>
                </a:solidFill>
                <a:latin typeface="Tahoma"/>
                <a:cs typeface="Tahoma"/>
              </a:rPr>
              <a:t>учетом </a:t>
            </a:r>
            <a:r>
              <a:rPr sz="2450" b="1" spc="-100" dirty="0">
                <a:solidFill>
                  <a:srgbClr val="FFFFFF"/>
                </a:solidFill>
                <a:latin typeface="Tahoma"/>
                <a:cs typeface="Tahoma"/>
              </a:rPr>
              <a:t>индивидуальных </a:t>
            </a:r>
            <a:r>
              <a:rPr sz="245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16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50" b="1" spc="5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50" b="1" spc="-21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450" b="1" spc="8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450" b="1" spc="5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50" b="1" spc="-21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2450" b="1" spc="-12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50" b="1" spc="5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50" b="1" spc="27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50" b="1" spc="2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50" b="1" spc="114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50" b="1" spc="-125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245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1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5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8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450" b="1" spc="1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50" b="1" spc="5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50" b="1" spc="-13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2450" b="1" spc="114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50" b="1" spc="55" dirty="0">
                <a:solidFill>
                  <a:srgbClr val="FFFFFF"/>
                </a:solidFill>
                <a:latin typeface="Tahoma"/>
                <a:cs typeface="Tahoma"/>
              </a:rPr>
              <a:t>ро</a:t>
            </a:r>
            <a:r>
              <a:rPr sz="2450" b="1" spc="-16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50" b="1" spc="-8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5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50" b="1" spc="254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50" b="1" spc="5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50" b="1" spc="8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450" b="1" spc="-204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2450" b="1" spc="-70" dirty="0">
                <a:solidFill>
                  <a:srgbClr val="FFFFFF"/>
                </a:solidFill>
                <a:latin typeface="Tahoma"/>
                <a:cs typeface="Tahoma"/>
              </a:rPr>
              <a:t>х  </a:t>
            </a:r>
            <a:r>
              <a:rPr sz="2450" b="1" spc="-35" dirty="0">
                <a:solidFill>
                  <a:srgbClr val="FFFFFF"/>
                </a:solidFill>
                <a:latin typeface="Tahoma"/>
                <a:cs typeface="Tahoma"/>
              </a:rPr>
              <a:t>образовательных </a:t>
            </a:r>
            <a:r>
              <a:rPr sz="2450" b="1" spc="35" dirty="0">
                <a:solidFill>
                  <a:srgbClr val="FFFFFF"/>
                </a:solidFill>
                <a:latin typeface="Tahoma"/>
                <a:cs typeface="Tahoma"/>
              </a:rPr>
              <a:t>потребностей </a:t>
            </a:r>
            <a:r>
              <a:rPr sz="245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5" dirty="0">
                <a:solidFill>
                  <a:srgbClr val="FFFFFF"/>
                </a:solidFill>
                <a:latin typeface="Tahoma"/>
                <a:cs typeface="Tahoma"/>
              </a:rPr>
              <a:t>обучающегося</a:t>
            </a:r>
            <a:r>
              <a:rPr sz="24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28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5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80" dirty="0">
                <a:solidFill>
                  <a:srgbClr val="FFFFFF"/>
                </a:solidFill>
                <a:latin typeface="Tahoma"/>
                <a:cs typeface="Tahoma"/>
              </a:rPr>
              <a:t>ОВЗ/инвалидностью.</a:t>
            </a:r>
            <a:endParaRPr sz="245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957" y="1189635"/>
            <a:ext cx="6648450" cy="1149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spc="-140" dirty="0"/>
              <a:t>Индивидуальный </a:t>
            </a:r>
            <a:r>
              <a:rPr spc="-135" dirty="0"/>
              <a:t> </a:t>
            </a:r>
            <a:r>
              <a:rPr spc="-35" dirty="0"/>
              <a:t>образовательный</a:t>
            </a:r>
            <a:r>
              <a:rPr spc="-120" dirty="0"/>
              <a:t> </a:t>
            </a:r>
            <a:r>
              <a:rPr spc="95" dirty="0"/>
              <a:t>маршрут</a:t>
            </a:r>
          </a:p>
        </p:txBody>
      </p:sp>
      <p:sp>
        <p:nvSpPr>
          <p:cNvPr id="3" name="object 3"/>
          <p:cNvSpPr/>
          <p:nvPr/>
        </p:nvSpPr>
        <p:spPr>
          <a:xfrm>
            <a:off x="1085087" y="2519171"/>
            <a:ext cx="8524240" cy="631190"/>
          </a:xfrm>
          <a:custGeom>
            <a:avLst/>
            <a:gdLst/>
            <a:ahLst/>
            <a:cxnLst/>
            <a:rect l="l" t="t" r="r" b="b"/>
            <a:pathLst>
              <a:path w="8524240" h="631189">
                <a:moveTo>
                  <a:pt x="8418576" y="630936"/>
                </a:moveTo>
                <a:lnTo>
                  <a:pt x="105155" y="630936"/>
                </a:lnTo>
                <a:lnTo>
                  <a:pt x="64293" y="622649"/>
                </a:lnTo>
                <a:lnTo>
                  <a:pt x="30860" y="600075"/>
                </a:lnTo>
                <a:lnTo>
                  <a:pt x="8286" y="566642"/>
                </a:lnTo>
                <a:lnTo>
                  <a:pt x="0" y="525779"/>
                </a:lnTo>
                <a:lnTo>
                  <a:pt x="0" y="105155"/>
                </a:lnTo>
                <a:lnTo>
                  <a:pt x="8286" y="64293"/>
                </a:lnTo>
                <a:lnTo>
                  <a:pt x="30860" y="30860"/>
                </a:lnTo>
                <a:lnTo>
                  <a:pt x="64293" y="8286"/>
                </a:lnTo>
                <a:lnTo>
                  <a:pt x="105155" y="0"/>
                </a:lnTo>
                <a:lnTo>
                  <a:pt x="8418576" y="0"/>
                </a:lnTo>
                <a:lnTo>
                  <a:pt x="8459438" y="8286"/>
                </a:lnTo>
                <a:lnTo>
                  <a:pt x="8492870" y="30860"/>
                </a:lnTo>
                <a:lnTo>
                  <a:pt x="8515445" y="64293"/>
                </a:lnTo>
                <a:lnTo>
                  <a:pt x="8523732" y="105155"/>
                </a:lnTo>
                <a:lnTo>
                  <a:pt x="8523732" y="525779"/>
                </a:lnTo>
                <a:lnTo>
                  <a:pt x="8515445" y="566642"/>
                </a:lnTo>
                <a:lnTo>
                  <a:pt x="8492870" y="600075"/>
                </a:lnTo>
                <a:lnTo>
                  <a:pt x="8459438" y="622649"/>
                </a:lnTo>
                <a:lnTo>
                  <a:pt x="8418576" y="630936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5087" y="3332988"/>
            <a:ext cx="8524240" cy="632460"/>
          </a:xfrm>
          <a:custGeom>
            <a:avLst/>
            <a:gdLst/>
            <a:ahLst/>
            <a:cxnLst/>
            <a:rect l="l" t="t" r="r" b="b"/>
            <a:pathLst>
              <a:path w="8524240" h="632460">
                <a:moveTo>
                  <a:pt x="8418576" y="632460"/>
                </a:moveTo>
                <a:lnTo>
                  <a:pt x="105155" y="632460"/>
                </a:lnTo>
                <a:lnTo>
                  <a:pt x="64293" y="624173"/>
                </a:lnTo>
                <a:lnTo>
                  <a:pt x="30860" y="601599"/>
                </a:lnTo>
                <a:lnTo>
                  <a:pt x="8286" y="568166"/>
                </a:lnTo>
                <a:lnTo>
                  <a:pt x="0" y="527303"/>
                </a:lnTo>
                <a:lnTo>
                  <a:pt x="0" y="105155"/>
                </a:lnTo>
                <a:lnTo>
                  <a:pt x="8286" y="64293"/>
                </a:lnTo>
                <a:lnTo>
                  <a:pt x="30860" y="30860"/>
                </a:lnTo>
                <a:lnTo>
                  <a:pt x="64293" y="8286"/>
                </a:lnTo>
                <a:lnTo>
                  <a:pt x="105155" y="0"/>
                </a:lnTo>
                <a:lnTo>
                  <a:pt x="8418576" y="0"/>
                </a:lnTo>
                <a:lnTo>
                  <a:pt x="8459438" y="8286"/>
                </a:lnTo>
                <a:lnTo>
                  <a:pt x="8492870" y="30860"/>
                </a:lnTo>
                <a:lnTo>
                  <a:pt x="8515445" y="64293"/>
                </a:lnTo>
                <a:lnTo>
                  <a:pt x="8523732" y="105155"/>
                </a:lnTo>
                <a:lnTo>
                  <a:pt x="8523732" y="527303"/>
                </a:lnTo>
                <a:lnTo>
                  <a:pt x="8515445" y="568166"/>
                </a:lnTo>
                <a:lnTo>
                  <a:pt x="8492870" y="601599"/>
                </a:lnTo>
                <a:lnTo>
                  <a:pt x="8459438" y="624173"/>
                </a:lnTo>
                <a:lnTo>
                  <a:pt x="8418576" y="632460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5087" y="4148327"/>
            <a:ext cx="8524240" cy="631190"/>
          </a:xfrm>
          <a:custGeom>
            <a:avLst/>
            <a:gdLst/>
            <a:ahLst/>
            <a:cxnLst/>
            <a:rect l="l" t="t" r="r" b="b"/>
            <a:pathLst>
              <a:path w="8524240" h="631189">
                <a:moveTo>
                  <a:pt x="8418576" y="630936"/>
                </a:moveTo>
                <a:lnTo>
                  <a:pt x="105155" y="630936"/>
                </a:lnTo>
                <a:lnTo>
                  <a:pt x="64293" y="622649"/>
                </a:lnTo>
                <a:lnTo>
                  <a:pt x="30860" y="600075"/>
                </a:lnTo>
                <a:lnTo>
                  <a:pt x="8286" y="566642"/>
                </a:lnTo>
                <a:lnTo>
                  <a:pt x="0" y="525779"/>
                </a:lnTo>
                <a:lnTo>
                  <a:pt x="0" y="105155"/>
                </a:lnTo>
                <a:lnTo>
                  <a:pt x="8286" y="64293"/>
                </a:lnTo>
                <a:lnTo>
                  <a:pt x="30860" y="30860"/>
                </a:lnTo>
                <a:lnTo>
                  <a:pt x="64293" y="8286"/>
                </a:lnTo>
                <a:lnTo>
                  <a:pt x="105155" y="0"/>
                </a:lnTo>
                <a:lnTo>
                  <a:pt x="8418576" y="0"/>
                </a:lnTo>
                <a:lnTo>
                  <a:pt x="8459438" y="8286"/>
                </a:lnTo>
                <a:lnTo>
                  <a:pt x="8492870" y="30860"/>
                </a:lnTo>
                <a:lnTo>
                  <a:pt x="8515445" y="64293"/>
                </a:lnTo>
                <a:lnTo>
                  <a:pt x="8523732" y="105155"/>
                </a:lnTo>
                <a:lnTo>
                  <a:pt x="8523732" y="525779"/>
                </a:lnTo>
                <a:lnTo>
                  <a:pt x="8515445" y="566642"/>
                </a:lnTo>
                <a:lnTo>
                  <a:pt x="8492870" y="600075"/>
                </a:lnTo>
                <a:lnTo>
                  <a:pt x="8459438" y="622649"/>
                </a:lnTo>
                <a:lnTo>
                  <a:pt x="8418576" y="630936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5087" y="4962144"/>
            <a:ext cx="8524240" cy="631190"/>
          </a:xfrm>
          <a:custGeom>
            <a:avLst/>
            <a:gdLst/>
            <a:ahLst/>
            <a:cxnLst/>
            <a:rect l="l" t="t" r="r" b="b"/>
            <a:pathLst>
              <a:path w="8524240" h="631189">
                <a:moveTo>
                  <a:pt x="8418576" y="630936"/>
                </a:moveTo>
                <a:lnTo>
                  <a:pt x="105155" y="630936"/>
                </a:lnTo>
                <a:lnTo>
                  <a:pt x="64293" y="622649"/>
                </a:lnTo>
                <a:lnTo>
                  <a:pt x="30860" y="600075"/>
                </a:lnTo>
                <a:lnTo>
                  <a:pt x="8286" y="566642"/>
                </a:lnTo>
                <a:lnTo>
                  <a:pt x="0" y="525779"/>
                </a:lnTo>
                <a:lnTo>
                  <a:pt x="0" y="105155"/>
                </a:lnTo>
                <a:lnTo>
                  <a:pt x="8286" y="64293"/>
                </a:lnTo>
                <a:lnTo>
                  <a:pt x="30860" y="30860"/>
                </a:lnTo>
                <a:lnTo>
                  <a:pt x="64293" y="8286"/>
                </a:lnTo>
                <a:lnTo>
                  <a:pt x="105155" y="0"/>
                </a:lnTo>
                <a:lnTo>
                  <a:pt x="8418576" y="0"/>
                </a:lnTo>
                <a:lnTo>
                  <a:pt x="8459438" y="8286"/>
                </a:lnTo>
                <a:lnTo>
                  <a:pt x="8492870" y="30860"/>
                </a:lnTo>
                <a:lnTo>
                  <a:pt x="8515445" y="64293"/>
                </a:lnTo>
                <a:lnTo>
                  <a:pt x="8523732" y="105155"/>
                </a:lnTo>
                <a:lnTo>
                  <a:pt x="8523732" y="525779"/>
                </a:lnTo>
                <a:lnTo>
                  <a:pt x="8515445" y="566642"/>
                </a:lnTo>
                <a:lnTo>
                  <a:pt x="8492870" y="600075"/>
                </a:lnTo>
                <a:lnTo>
                  <a:pt x="8459438" y="622649"/>
                </a:lnTo>
                <a:lnTo>
                  <a:pt x="8418576" y="630936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5087" y="5777483"/>
            <a:ext cx="8524240" cy="631190"/>
          </a:xfrm>
          <a:custGeom>
            <a:avLst/>
            <a:gdLst/>
            <a:ahLst/>
            <a:cxnLst/>
            <a:rect l="l" t="t" r="r" b="b"/>
            <a:pathLst>
              <a:path w="8524240" h="631189">
                <a:moveTo>
                  <a:pt x="8418576" y="630936"/>
                </a:moveTo>
                <a:lnTo>
                  <a:pt x="105155" y="630936"/>
                </a:lnTo>
                <a:lnTo>
                  <a:pt x="64293" y="622649"/>
                </a:lnTo>
                <a:lnTo>
                  <a:pt x="30860" y="600075"/>
                </a:lnTo>
                <a:lnTo>
                  <a:pt x="8286" y="566642"/>
                </a:lnTo>
                <a:lnTo>
                  <a:pt x="0" y="525779"/>
                </a:lnTo>
                <a:lnTo>
                  <a:pt x="0" y="105155"/>
                </a:lnTo>
                <a:lnTo>
                  <a:pt x="8286" y="63650"/>
                </a:lnTo>
                <a:lnTo>
                  <a:pt x="30860" y="30289"/>
                </a:lnTo>
                <a:lnTo>
                  <a:pt x="64293" y="8072"/>
                </a:lnTo>
                <a:lnTo>
                  <a:pt x="105155" y="0"/>
                </a:lnTo>
                <a:lnTo>
                  <a:pt x="8418576" y="0"/>
                </a:lnTo>
                <a:lnTo>
                  <a:pt x="8459438" y="8072"/>
                </a:lnTo>
                <a:lnTo>
                  <a:pt x="8492870" y="30289"/>
                </a:lnTo>
                <a:lnTo>
                  <a:pt x="8515445" y="63650"/>
                </a:lnTo>
                <a:lnTo>
                  <a:pt x="8523732" y="105155"/>
                </a:lnTo>
                <a:lnTo>
                  <a:pt x="8523732" y="525779"/>
                </a:lnTo>
                <a:lnTo>
                  <a:pt x="8515445" y="566642"/>
                </a:lnTo>
                <a:lnTo>
                  <a:pt x="8492870" y="600075"/>
                </a:lnTo>
                <a:lnTo>
                  <a:pt x="8459438" y="622649"/>
                </a:lnTo>
                <a:lnTo>
                  <a:pt x="8418576" y="630936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3615" y="2649696"/>
            <a:ext cx="8244840" cy="361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25" dirty="0" err="1">
                <a:latin typeface="Tahoma"/>
                <a:cs typeface="Tahoma"/>
              </a:rPr>
              <a:t>Р</a:t>
            </a:r>
            <a:r>
              <a:rPr sz="2200" b="1" spc="90" dirty="0" err="1">
                <a:latin typeface="Tahoma"/>
                <a:cs typeface="Tahoma"/>
              </a:rPr>
              <a:t>е</a:t>
            </a:r>
            <a:r>
              <a:rPr sz="2200" b="1" spc="-170" dirty="0" err="1">
                <a:latin typeface="Tahoma"/>
                <a:cs typeface="Tahoma"/>
              </a:rPr>
              <a:t>к</a:t>
            </a:r>
            <a:r>
              <a:rPr sz="2200" b="1" spc="40" dirty="0" err="1">
                <a:latin typeface="Tahoma"/>
                <a:cs typeface="Tahoma"/>
              </a:rPr>
              <a:t>ом</a:t>
            </a:r>
            <a:r>
              <a:rPr sz="2200" b="1" spc="90" dirty="0" err="1">
                <a:latin typeface="Tahoma"/>
                <a:cs typeface="Tahoma"/>
              </a:rPr>
              <a:t>е</a:t>
            </a:r>
            <a:r>
              <a:rPr sz="2200" b="1" spc="-120" dirty="0" err="1">
                <a:latin typeface="Tahoma"/>
                <a:cs typeface="Tahoma"/>
              </a:rPr>
              <a:t>н</a:t>
            </a:r>
            <a:r>
              <a:rPr sz="2200" b="1" dirty="0" err="1">
                <a:latin typeface="Tahoma"/>
                <a:cs typeface="Tahoma"/>
              </a:rPr>
              <a:t>д</a:t>
            </a:r>
            <a:r>
              <a:rPr sz="2200" b="1" spc="150" dirty="0" err="1">
                <a:latin typeface="Tahoma"/>
                <a:cs typeface="Tahoma"/>
              </a:rPr>
              <a:t>а</a:t>
            </a:r>
            <a:r>
              <a:rPr sz="2200" b="1" spc="25" dirty="0" err="1">
                <a:latin typeface="Tahoma"/>
                <a:cs typeface="Tahoma"/>
              </a:rPr>
              <a:t>ц</a:t>
            </a:r>
            <a:r>
              <a:rPr sz="2200" b="1" spc="-125" dirty="0" err="1">
                <a:latin typeface="Tahoma"/>
                <a:cs typeface="Tahoma"/>
              </a:rPr>
              <a:t>и</a:t>
            </a:r>
            <a:r>
              <a:rPr sz="2200" b="1" spc="-120" dirty="0" err="1">
                <a:latin typeface="Tahoma"/>
                <a:cs typeface="Tahoma"/>
              </a:rPr>
              <a:t>и</a:t>
            </a:r>
            <a:r>
              <a:rPr sz="2200" b="1" spc="-55" dirty="0">
                <a:latin typeface="Tahoma"/>
                <a:cs typeface="Tahoma"/>
              </a:rPr>
              <a:t> </a:t>
            </a:r>
            <a:r>
              <a:rPr sz="2200" b="1" spc="-215" dirty="0" smtClean="0">
                <a:latin typeface="Tahoma"/>
                <a:cs typeface="Tahoma"/>
              </a:rPr>
              <a:t>П</a:t>
            </a:r>
            <a:r>
              <a:rPr sz="2200" b="1" spc="10" dirty="0" smtClean="0">
                <a:latin typeface="Tahoma"/>
                <a:cs typeface="Tahoma"/>
              </a:rPr>
              <a:t>М</a:t>
            </a:r>
            <a:r>
              <a:rPr sz="2200" b="1" spc="-195" dirty="0" smtClean="0">
                <a:latin typeface="Tahoma"/>
                <a:cs typeface="Tahoma"/>
              </a:rPr>
              <a:t>П</a:t>
            </a:r>
            <a:r>
              <a:rPr sz="2200" b="1" spc="-180" dirty="0" smtClean="0">
                <a:latin typeface="Tahoma"/>
                <a:cs typeface="Tahoma"/>
              </a:rPr>
              <a:t>К</a:t>
            </a:r>
            <a:r>
              <a:rPr sz="2200" b="1" spc="-30" dirty="0" smtClean="0">
                <a:latin typeface="Tahoma"/>
                <a:cs typeface="Tahoma"/>
              </a:rPr>
              <a:t> </a:t>
            </a:r>
            <a:r>
              <a:rPr sz="2200" b="1" spc="-220" dirty="0">
                <a:latin typeface="Tahoma"/>
                <a:cs typeface="Tahoma"/>
              </a:rPr>
              <a:t>г</a:t>
            </a:r>
            <a:r>
              <a:rPr sz="2200" b="1" spc="40" dirty="0">
                <a:latin typeface="Tahoma"/>
                <a:cs typeface="Tahoma"/>
              </a:rPr>
              <a:t>о</a:t>
            </a:r>
            <a:r>
              <a:rPr sz="2200" b="1" spc="60" dirty="0">
                <a:latin typeface="Tahoma"/>
                <a:cs typeface="Tahoma"/>
              </a:rPr>
              <a:t>р</a:t>
            </a:r>
            <a:r>
              <a:rPr sz="2200" b="1" spc="40" dirty="0">
                <a:latin typeface="Tahoma"/>
                <a:cs typeface="Tahoma"/>
              </a:rPr>
              <a:t>о</a:t>
            </a:r>
            <a:r>
              <a:rPr sz="2200" b="1" dirty="0">
                <a:latin typeface="Tahoma"/>
                <a:cs typeface="Tahoma"/>
              </a:rPr>
              <a:t>д</a:t>
            </a:r>
            <a:r>
              <a:rPr sz="2200" b="1" spc="130" dirty="0">
                <a:latin typeface="Tahoma"/>
                <a:cs typeface="Tahoma"/>
              </a:rPr>
              <a:t>а</a:t>
            </a:r>
            <a:endParaRPr sz="2200" dirty="0">
              <a:latin typeface="Tahoma"/>
              <a:cs typeface="Tahoma"/>
            </a:endParaRPr>
          </a:p>
          <a:p>
            <a:pPr marL="12700" marR="1081405">
              <a:lnSpc>
                <a:spcPts val="6420"/>
              </a:lnSpc>
              <a:spcBef>
                <a:spcPts val="830"/>
              </a:spcBef>
            </a:pPr>
            <a:r>
              <a:rPr sz="2200" b="1" spc="-35" dirty="0">
                <a:latin typeface="Tahoma"/>
                <a:cs typeface="Tahoma"/>
              </a:rPr>
              <a:t>Решение </a:t>
            </a:r>
            <a:r>
              <a:rPr sz="2200" b="1" spc="-40" dirty="0">
                <a:latin typeface="Tahoma"/>
                <a:cs typeface="Tahoma"/>
              </a:rPr>
              <a:t>психолого-педагогического </a:t>
            </a:r>
            <a:r>
              <a:rPr sz="2200" b="1" spc="-30" dirty="0">
                <a:latin typeface="Tahoma"/>
                <a:cs typeface="Tahoma"/>
              </a:rPr>
              <a:t>консилиума </a:t>
            </a:r>
            <a:r>
              <a:rPr sz="2200" b="1" spc="-630" dirty="0">
                <a:latin typeface="Tahoma"/>
                <a:cs typeface="Tahoma"/>
              </a:rPr>
              <a:t> </a:t>
            </a:r>
            <a:r>
              <a:rPr sz="2200" b="1" spc="-45" dirty="0">
                <a:latin typeface="Tahoma"/>
                <a:cs typeface="Tahoma"/>
              </a:rPr>
              <a:t>Комплексная</a:t>
            </a:r>
            <a:r>
              <a:rPr sz="2200" b="1" spc="-60" dirty="0">
                <a:latin typeface="Tahoma"/>
                <a:cs typeface="Tahoma"/>
              </a:rPr>
              <a:t> </a:t>
            </a:r>
            <a:r>
              <a:rPr sz="2200" b="1" spc="-15" dirty="0">
                <a:latin typeface="Tahoma"/>
                <a:cs typeface="Tahoma"/>
              </a:rPr>
              <a:t>диагностика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b="1" spc="-60" dirty="0">
                <a:latin typeface="Tahoma"/>
                <a:cs typeface="Tahoma"/>
              </a:rPr>
              <a:t>Ожидания</a:t>
            </a:r>
            <a:r>
              <a:rPr sz="2200" b="1" spc="-40" dirty="0">
                <a:latin typeface="Tahoma"/>
                <a:cs typeface="Tahoma"/>
              </a:rPr>
              <a:t> </a:t>
            </a:r>
            <a:r>
              <a:rPr sz="2200" b="1" spc="-60" dirty="0">
                <a:latin typeface="Tahoma"/>
                <a:cs typeface="Tahoma"/>
              </a:rPr>
              <a:t>родителей(законных</a:t>
            </a:r>
            <a:r>
              <a:rPr sz="2200" b="1" spc="-40" dirty="0">
                <a:latin typeface="Tahoma"/>
                <a:cs typeface="Tahoma"/>
              </a:rPr>
              <a:t> </a:t>
            </a:r>
            <a:r>
              <a:rPr sz="2200" b="1" spc="-15" dirty="0">
                <a:latin typeface="Tahoma"/>
                <a:cs typeface="Tahoma"/>
              </a:rPr>
              <a:t>представителей)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b="1" spc="-85" dirty="0">
                <a:latin typeface="Tahoma"/>
                <a:cs typeface="Tahoma"/>
              </a:rPr>
              <a:t>Индивидуальная</a:t>
            </a:r>
            <a:r>
              <a:rPr sz="2200" b="1" spc="-65" dirty="0">
                <a:latin typeface="Tahoma"/>
                <a:cs typeface="Tahoma"/>
              </a:rPr>
              <a:t> </a:t>
            </a:r>
            <a:r>
              <a:rPr sz="2200" b="1" spc="20" dirty="0">
                <a:latin typeface="Tahoma"/>
                <a:cs typeface="Tahoma"/>
              </a:rPr>
              <a:t>программа</a:t>
            </a:r>
            <a:r>
              <a:rPr sz="2200" b="1" spc="-40" dirty="0">
                <a:latin typeface="Tahoma"/>
                <a:cs typeface="Tahoma"/>
              </a:rPr>
              <a:t> </a:t>
            </a:r>
            <a:r>
              <a:rPr sz="2200" b="1" spc="-20" dirty="0">
                <a:latin typeface="Tahoma"/>
                <a:cs typeface="Tahoma"/>
              </a:rPr>
              <a:t>реабилитации</a:t>
            </a:r>
            <a:r>
              <a:rPr sz="2200" b="1" spc="-85" dirty="0">
                <a:latin typeface="Tahoma"/>
                <a:cs typeface="Tahoma"/>
              </a:rPr>
              <a:t> </a:t>
            </a:r>
            <a:r>
              <a:rPr sz="2200" b="1" spc="-120" dirty="0">
                <a:latin typeface="Tahoma"/>
                <a:cs typeface="Tahoma"/>
              </a:rPr>
              <a:t>и</a:t>
            </a:r>
            <a:r>
              <a:rPr sz="2200" b="1" spc="-40" dirty="0">
                <a:latin typeface="Tahoma"/>
                <a:cs typeface="Tahoma"/>
              </a:rPr>
              <a:t> </a:t>
            </a:r>
            <a:r>
              <a:rPr sz="2200" b="1" spc="-35" dirty="0">
                <a:latin typeface="Tahoma"/>
                <a:cs typeface="Tahoma"/>
              </a:rPr>
              <a:t>абилитации</a:t>
            </a:r>
            <a:endParaRPr sz="22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957" y="1189635"/>
            <a:ext cx="6648450" cy="1149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spc="-140" dirty="0"/>
              <a:t>Индивидуальный </a:t>
            </a:r>
            <a:r>
              <a:rPr spc="-135" dirty="0"/>
              <a:t> </a:t>
            </a:r>
            <a:r>
              <a:rPr spc="-35" dirty="0"/>
              <a:t>образовательный</a:t>
            </a:r>
            <a:r>
              <a:rPr spc="-120" dirty="0"/>
              <a:t> </a:t>
            </a:r>
            <a:r>
              <a:rPr spc="95" dirty="0"/>
              <a:t>маршрут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5770" y="2485038"/>
            <a:ext cx="8806729" cy="185483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450" b="1" spc="10" dirty="0">
                <a:solidFill>
                  <a:srgbClr val="CCFF33"/>
                </a:solidFill>
                <a:latin typeface="Tahoma"/>
                <a:cs typeface="Tahoma"/>
              </a:rPr>
              <a:t>д</a:t>
            </a:r>
            <a:r>
              <a:rPr sz="2450" b="1" spc="-254" dirty="0">
                <a:solidFill>
                  <a:srgbClr val="CCFF33"/>
                </a:solidFill>
                <a:latin typeface="Tahoma"/>
                <a:cs typeface="Tahoma"/>
              </a:rPr>
              <a:t>л</a:t>
            </a:r>
            <a:r>
              <a:rPr sz="2450" b="1" spc="-215" dirty="0">
                <a:solidFill>
                  <a:srgbClr val="CCFF33"/>
                </a:solidFill>
                <a:latin typeface="Tahoma"/>
                <a:cs typeface="Tahoma"/>
              </a:rPr>
              <a:t>я</a:t>
            </a:r>
            <a:r>
              <a:rPr sz="2450" b="1" spc="-35" dirty="0">
                <a:solidFill>
                  <a:srgbClr val="CCFF33"/>
                </a:solidFill>
                <a:latin typeface="Tahoma"/>
                <a:cs typeface="Tahoma"/>
              </a:rPr>
              <a:t> </a:t>
            </a:r>
            <a:r>
              <a:rPr sz="2450" b="1" spc="35" dirty="0">
                <a:solidFill>
                  <a:srgbClr val="CCFF33"/>
                </a:solidFill>
                <a:latin typeface="Tahoma"/>
                <a:cs typeface="Tahoma"/>
              </a:rPr>
              <a:t>о</a:t>
            </a:r>
            <a:r>
              <a:rPr sz="2450" b="1" spc="85" dirty="0">
                <a:solidFill>
                  <a:srgbClr val="CCFF33"/>
                </a:solidFill>
                <a:latin typeface="Tahoma"/>
                <a:cs typeface="Tahoma"/>
              </a:rPr>
              <a:t>б</a:t>
            </a:r>
            <a:r>
              <a:rPr sz="2450" b="1" spc="10" dirty="0">
                <a:solidFill>
                  <a:srgbClr val="CCFF33"/>
                </a:solidFill>
                <a:latin typeface="Tahoma"/>
                <a:cs typeface="Tahoma"/>
              </a:rPr>
              <a:t>у</a:t>
            </a:r>
            <a:r>
              <a:rPr sz="2450" b="1" spc="-165" dirty="0">
                <a:solidFill>
                  <a:srgbClr val="CCFF33"/>
                </a:solidFill>
                <a:latin typeface="Tahoma"/>
                <a:cs typeface="Tahoma"/>
              </a:rPr>
              <a:t>ч</a:t>
            </a:r>
            <a:r>
              <a:rPr sz="2450" b="1" spc="150" dirty="0">
                <a:solidFill>
                  <a:srgbClr val="CCFF33"/>
                </a:solidFill>
                <a:latin typeface="Tahoma"/>
                <a:cs typeface="Tahoma"/>
              </a:rPr>
              <a:t>а</a:t>
            </a:r>
            <a:r>
              <a:rPr sz="2450" b="1" spc="-125" dirty="0">
                <a:solidFill>
                  <a:srgbClr val="CCFF33"/>
                </a:solidFill>
                <a:latin typeface="Tahoma"/>
                <a:cs typeface="Tahoma"/>
              </a:rPr>
              <a:t>ю</a:t>
            </a:r>
            <a:r>
              <a:rPr sz="2450" b="1" spc="95" dirty="0">
                <a:solidFill>
                  <a:srgbClr val="CCFF33"/>
                </a:solidFill>
                <a:latin typeface="Tahoma"/>
                <a:cs typeface="Tahoma"/>
              </a:rPr>
              <a:t>щ</a:t>
            </a:r>
            <a:r>
              <a:rPr sz="2450" b="1" spc="-130" dirty="0">
                <a:solidFill>
                  <a:srgbClr val="CCFF33"/>
                </a:solidFill>
                <a:latin typeface="Tahoma"/>
                <a:cs typeface="Tahoma"/>
              </a:rPr>
              <a:t>и</a:t>
            </a:r>
            <a:r>
              <a:rPr sz="2450" b="1" spc="-110" dirty="0">
                <a:solidFill>
                  <a:srgbClr val="CCFF33"/>
                </a:solidFill>
                <a:latin typeface="Tahoma"/>
                <a:cs typeface="Tahoma"/>
              </a:rPr>
              <a:t>х</a:t>
            </a:r>
            <a:r>
              <a:rPr sz="2450" b="1" spc="275" dirty="0">
                <a:solidFill>
                  <a:srgbClr val="CCFF33"/>
                </a:solidFill>
                <a:latin typeface="Tahoma"/>
                <a:cs typeface="Tahoma"/>
              </a:rPr>
              <a:t>с</a:t>
            </a:r>
            <a:r>
              <a:rPr sz="2450" b="1" spc="-215" dirty="0">
                <a:solidFill>
                  <a:srgbClr val="CCFF33"/>
                </a:solidFill>
                <a:latin typeface="Tahoma"/>
                <a:cs typeface="Tahoma"/>
              </a:rPr>
              <a:t>я</a:t>
            </a:r>
            <a:r>
              <a:rPr sz="2450" b="1" spc="-60" dirty="0">
                <a:solidFill>
                  <a:srgbClr val="CCFF33"/>
                </a:solidFill>
                <a:latin typeface="Tahoma"/>
                <a:cs typeface="Tahoma"/>
              </a:rPr>
              <a:t> </a:t>
            </a:r>
            <a:r>
              <a:rPr sz="2450" b="1" spc="280" dirty="0">
                <a:solidFill>
                  <a:srgbClr val="CCFF33"/>
                </a:solidFill>
                <a:latin typeface="Tahoma"/>
                <a:cs typeface="Tahoma"/>
              </a:rPr>
              <a:t>с</a:t>
            </a:r>
            <a:r>
              <a:rPr sz="2450" b="1" spc="-55" dirty="0">
                <a:solidFill>
                  <a:srgbClr val="CCFF33"/>
                </a:solidFill>
                <a:latin typeface="Tahoma"/>
                <a:cs typeface="Tahoma"/>
              </a:rPr>
              <a:t> </a:t>
            </a:r>
            <a:r>
              <a:rPr sz="2450" b="1" spc="175" dirty="0">
                <a:solidFill>
                  <a:srgbClr val="CCFF33"/>
                </a:solidFill>
                <a:latin typeface="Tahoma"/>
                <a:cs typeface="Tahoma"/>
              </a:rPr>
              <a:t>О</a:t>
            </a:r>
            <a:r>
              <a:rPr sz="2450" b="1" spc="-260" dirty="0">
                <a:solidFill>
                  <a:srgbClr val="CCFF33"/>
                </a:solidFill>
                <a:latin typeface="Tahoma"/>
                <a:cs typeface="Tahoma"/>
              </a:rPr>
              <a:t>В</a:t>
            </a:r>
            <a:r>
              <a:rPr sz="2450" b="1" spc="-245" dirty="0">
                <a:solidFill>
                  <a:srgbClr val="CCFF33"/>
                </a:solidFill>
                <a:latin typeface="Tahoma"/>
                <a:cs typeface="Tahoma"/>
              </a:rPr>
              <a:t>З</a:t>
            </a:r>
            <a:r>
              <a:rPr sz="2450" b="1" spc="-40" dirty="0">
                <a:solidFill>
                  <a:srgbClr val="CCFF33"/>
                </a:solidFill>
                <a:latin typeface="Tahoma"/>
                <a:cs typeface="Tahoma"/>
              </a:rPr>
              <a:t> </a:t>
            </a:r>
            <a:r>
              <a:rPr sz="2450" b="1" spc="-285" dirty="0">
                <a:solidFill>
                  <a:srgbClr val="CCFF33"/>
                </a:solidFill>
                <a:latin typeface="Tahoma"/>
                <a:cs typeface="Tahoma"/>
              </a:rPr>
              <a:t>/</a:t>
            </a:r>
            <a:r>
              <a:rPr sz="2450" b="1" spc="-5" dirty="0">
                <a:solidFill>
                  <a:srgbClr val="CCFF33"/>
                </a:solidFill>
                <a:latin typeface="Tahoma"/>
                <a:cs typeface="Tahoma"/>
              </a:rPr>
              <a:t> </a:t>
            </a:r>
            <a:r>
              <a:rPr sz="2450" b="1" spc="-130" dirty="0">
                <a:solidFill>
                  <a:srgbClr val="CCFF33"/>
                </a:solidFill>
                <a:latin typeface="Tahoma"/>
                <a:cs typeface="Tahoma"/>
              </a:rPr>
              <a:t>и</a:t>
            </a:r>
            <a:r>
              <a:rPr sz="2450" b="1" spc="-120" dirty="0">
                <a:solidFill>
                  <a:srgbClr val="CCFF33"/>
                </a:solidFill>
                <a:latin typeface="Tahoma"/>
                <a:cs typeface="Tahoma"/>
              </a:rPr>
              <a:t>н</a:t>
            </a:r>
            <a:r>
              <a:rPr sz="2450" b="1" spc="-190" dirty="0">
                <a:solidFill>
                  <a:srgbClr val="CCFF33"/>
                </a:solidFill>
                <a:latin typeface="Tahoma"/>
                <a:cs typeface="Tahoma"/>
              </a:rPr>
              <a:t>в</a:t>
            </a:r>
            <a:r>
              <a:rPr sz="2450" b="1" spc="150" dirty="0">
                <a:solidFill>
                  <a:srgbClr val="CCFF33"/>
                </a:solidFill>
                <a:latin typeface="Tahoma"/>
                <a:cs typeface="Tahoma"/>
              </a:rPr>
              <a:t>а</a:t>
            </a:r>
            <a:r>
              <a:rPr sz="2450" b="1" spc="-254" dirty="0">
                <a:solidFill>
                  <a:srgbClr val="CCFF33"/>
                </a:solidFill>
                <a:latin typeface="Tahoma"/>
                <a:cs typeface="Tahoma"/>
              </a:rPr>
              <a:t>л</a:t>
            </a:r>
            <a:r>
              <a:rPr sz="2450" b="1" spc="-130" dirty="0">
                <a:solidFill>
                  <a:srgbClr val="CCFF33"/>
                </a:solidFill>
                <a:latin typeface="Tahoma"/>
                <a:cs typeface="Tahoma"/>
              </a:rPr>
              <a:t>и</a:t>
            </a:r>
            <a:r>
              <a:rPr sz="2450" b="1" spc="10" dirty="0">
                <a:solidFill>
                  <a:srgbClr val="CCFF33"/>
                </a:solidFill>
                <a:latin typeface="Tahoma"/>
                <a:cs typeface="Tahoma"/>
              </a:rPr>
              <a:t>д</a:t>
            </a:r>
            <a:r>
              <a:rPr sz="2450" b="1" spc="-120" dirty="0">
                <a:solidFill>
                  <a:srgbClr val="CCFF33"/>
                </a:solidFill>
                <a:latin typeface="Tahoma"/>
                <a:cs typeface="Tahoma"/>
              </a:rPr>
              <a:t>н</a:t>
            </a:r>
            <a:r>
              <a:rPr sz="2450" b="1" spc="35" dirty="0">
                <a:solidFill>
                  <a:srgbClr val="CCFF33"/>
                </a:solidFill>
                <a:latin typeface="Tahoma"/>
                <a:cs typeface="Tahoma"/>
              </a:rPr>
              <a:t>о</a:t>
            </a:r>
            <a:r>
              <a:rPr sz="2450" b="1" spc="275" dirty="0">
                <a:solidFill>
                  <a:srgbClr val="CCFF33"/>
                </a:solidFill>
                <a:latin typeface="Tahoma"/>
                <a:cs typeface="Tahoma"/>
              </a:rPr>
              <a:t>с</a:t>
            </a:r>
            <a:r>
              <a:rPr sz="2450" b="1" spc="50" dirty="0">
                <a:solidFill>
                  <a:srgbClr val="CCFF33"/>
                </a:solidFill>
                <a:latin typeface="Tahoma"/>
                <a:cs typeface="Tahoma"/>
              </a:rPr>
              <a:t>т</a:t>
            </a:r>
            <a:r>
              <a:rPr sz="2450" b="1" spc="-180" dirty="0">
                <a:solidFill>
                  <a:srgbClr val="CCFF33"/>
                </a:solidFill>
                <a:latin typeface="Tahoma"/>
                <a:cs typeface="Tahoma"/>
              </a:rPr>
              <a:t>ь</a:t>
            </a:r>
            <a:r>
              <a:rPr sz="2450" b="1" spc="-135" dirty="0">
                <a:solidFill>
                  <a:srgbClr val="CCFF33"/>
                </a:solidFill>
                <a:latin typeface="Tahoma"/>
                <a:cs typeface="Tahoma"/>
              </a:rPr>
              <a:t>ю</a:t>
            </a:r>
            <a:endParaRPr sz="2450" dirty="0">
              <a:latin typeface="Tahoma"/>
              <a:cs typeface="Tahoma"/>
            </a:endParaRPr>
          </a:p>
          <a:p>
            <a:pPr marL="312420" indent="-300355">
              <a:lnSpc>
                <a:spcPct val="100000"/>
              </a:lnSpc>
              <a:spcBef>
                <a:spcPts val="875"/>
              </a:spcBef>
              <a:buClr>
                <a:srgbClr val="ACD433"/>
              </a:buClr>
              <a:buSzPct val="79591"/>
              <a:buFont typeface="Georgia"/>
              <a:buChar char="►"/>
              <a:tabLst>
                <a:tab pos="313055" algn="l"/>
              </a:tabLst>
            </a:pPr>
            <a:r>
              <a:rPr sz="2450" spc="145" dirty="0">
                <a:solidFill>
                  <a:srgbClr val="FFFFFF"/>
                </a:solidFill>
                <a:latin typeface="Tahoma"/>
                <a:cs typeface="Tahoma"/>
              </a:rPr>
              <a:t>Разрабатывается</a:t>
            </a:r>
            <a:r>
              <a:rPr sz="245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00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245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85" dirty="0">
                <a:solidFill>
                  <a:srgbClr val="FFFFFF"/>
                </a:solidFill>
                <a:latin typeface="Tahoma"/>
                <a:cs typeface="Tahoma"/>
              </a:rPr>
              <a:t>более,</a:t>
            </a:r>
            <a:r>
              <a:rPr sz="24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29" dirty="0">
                <a:solidFill>
                  <a:srgbClr val="FFFFFF"/>
                </a:solidFill>
                <a:latin typeface="Tahoma"/>
                <a:cs typeface="Tahoma"/>
              </a:rPr>
              <a:t>чем</a:t>
            </a:r>
            <a:r>
              <a:rPr sz="24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24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4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05" dirty="0">
                <a:solidFill>
                  <a:srgbClr val="FFFFFF"/>
                </a:solidFill>
                <a:latin typeface="Tahoma"/>
                <a:cs typeface="Tahoma"/>
              </a:rPr>
              <a:t>полугодие.</a:t>
            </a:r>
            <a:endParaRPr sz="2450" dirty="0">
              <a:latin typeface="Tahoma"/>
              <a:cs typeface="Tahoma"/>
            </a:endParaRPr>
          </a:p>
          <a:p>
            <a:pPr marL="312420" marR="848994" indent="-300355">
              <a:lnSpc>
                <a:spcPct val="100400"/>
              </a:lnSpc>
              <a:spcBef>
                <a:spcPts val="865"/>
              </a:spcBef>
              <a:buClr>
                <a:srgbClr val="ACD433"/>
              </a:buClr>
              <a:buSzPct val="79591"/>
              <a:buFont typeface="Georgia"/>
              <a:buChar char="►"/>
              <a:tabLst>
                <a:tab pos="313055" algn="l"/>
              </a:tabLst>
            </a:pPr>
            <a:r>
              <a:rPr sz="2450" spc="37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50" spc="10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2450" spc="30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50" spc="-204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5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50" spc="29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50" spc="310" dirty="0">
                <a:solidFill>
                  <a:srgbClr val="FFFFFF"/>
                </a:solidFill>
                <a:latin typeface="Tahoma"/>
                <a:cs typeface="Tahoma"/>
              </a:rPr>
              <a:t>рр</a:t>
            </a:r>
            <a:r>
              <a:rPr sz="2450" spc="30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50" spc="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50" spc="-2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50" spc="1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50" spc="31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50" spc="-13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50" spc="40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50" spc="-2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50" spc="-7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2450" spc="46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50" spc="-20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-1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9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50" spc="31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50" spc="26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50" spc="22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2450" spc="28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50" spc="465" dirty="0">
                <a:solidFill>
                  <a:srgbClr val="FFFFFF"/>
                </a:solidFill>
                <a:latin typeface="Tahoma"/>
                <a:cs typeface="Tahoma"/>
              </a:rPr>
              <a:t>сс</a:t>
            </a:r>
            <a:r>
              <a:rPr sz="2450" spc="30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30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50" spc="-135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2450" spc="200" dirty="0">
                <a:solidFill>
                  <a:srgbClr val="FFFFFF"/>
                </a:solidFill>
                <a:latin typeface="Tahoma"/>
                <a:cs typeface="Tahoma"/>
              </a:rPr>
              <a:t>о  </a:t>
            </a:r>
            <a:r>
              <a:rPr sz="2450" spc="190" dirty="0">
                <a:solidFill>
                  <a:srgbClr val="FFFFFF"/>
                </a:solidFill>
                <a:latin typeface="Tahoma"/>
                <a:cs typeface="Tahoma"/>
              </a:rPr>
              <a:t>реализации</a:t>
            </a:r>
            <a:endParaRPr sz="2450" dirty="0">
              <a:latin typeface="Tahoma"/>
              <a:cs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5771" y="4339873"/>
            <a:ext cx="8882929" cy="233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2420" marR="5080" indent="-300355">
              <a:lnSpc>
                <a:spcPct val="101299"/>
              </a:lnSpc>
              <a:spcBef>
                <a:spcPts val="865"/>
              </a:spcBef>
              <a:buClr>
                <a:srgbClr val="ACD433"/>
              </a:buClr>
              <a:buSzPct val="80000"/>
              <a:buFont typeface="Georgia"/>
              <a:buChar char="►"/>
              <a:tabLst>
                <a:tab pos="313055" algn="l"/>
              </a:tabLst>
            </a:pPr>
            <a:r>
              <a:rPr lang="ru-RU" sz="2400" spc="30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lang="ru-RU" sz="2400" spc="390" dirty="0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lang="ru-RU" sz="2400" spc="-80" dirty="0" smtClean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lang="ru-RU" sz="2400" spc="305" dirty="0" smtClean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lang="ru-RU" sz="2400" spc="390" dirty="0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lang="ru-RU" sz="2400" spc="285" dirty="0" smtClean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lang="ru-RU" sz="2400" spc="365" dirty="0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lang="ru-RU" sz="2400" spc="-165" dirty="0" smtClean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lang="ru-RU" sz="2400" spc="-55" dirty="0" smtClean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lang="ru-RU" sz="2400" spc="-110" dirty="0" smtClean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lang="ru-RU" sz="2400" spc="390" dirty="0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lang="ru-RU" sz="2400" spc="270" dirty="0" smtClean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lang="ru-RU" sz="2400" spc="-165" dirty="0" smtClean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lang="ru-RU" sz="2400" spc="440" dirty="0" smtClean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lang="ru-RU" sz="2400" spc="-175" dirty="0" smtClean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lang="ru-RU" sz="2400" spc="-8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spc="-114" dirty="0" smtClean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lang="ru-RU" sz="2400" spc="-8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spc="440" dirty="0" smtClean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lang="ru-RU" sz="2400" spc="305" dirty="0" smtClean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lang="ru-RU" sz="2400" spc="280" dirty="0" smtClean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lang="ru-RU" sz="2400" spc="20" dirty="0" smtClean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lang="ru-RU" sz="2400" spc="-7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spc="95" dirty="0" smtClean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lang="ru-RU" sz="2400" spc="295" dirty="0" smtClean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lang="ru-RU" sz="2400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spc="285" dirty="0" smtClean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lang="ru-RU" sz="2400" spc="254" dirty="0" smtClean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lang="ru-RU" sz="2400" dirty="0" smtClean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lang="ru-RU" sz="2400" spc="295" dirty="0" smtClean="0">
                <a:solidFill>
                  <a:srgbClr val="FFFFFF"/>
                </a:solidFill>
                <a:latin typeface="Tahoma"/>
                <a:cs typeface="Tahoma"/>
              </a:rPr>
              <a:t>ее</a:t>
            </a:r>
            <a:r>
              <a:rPr lang="ru-RU" sz="2400" spc="-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spc="35" dirty="0" smtClean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lang="ru-RU" sz="2400" spc="-7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spc="95" dirty="0" smtClean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lang="ru-RU" sz="2400" spc="295" dirty="0" smtClean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lang="ru-RU" sz="2400" spc="105" dirty="0" smtClean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lang="ru-RU" sz="2400" spc="295" dirty="0" smtClean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lang="ru-RU" sz="2400" dirty="0" smtClean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lang="ru-RU" sz="2400" spc="-55" dirty="0" smtClean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lang="ru-RU" sz="2400" spc="-7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spc="340" dirty="0" smtClean="0">
                <a:solidFill>
                  <a:srgbClr val="FFFFFF"/>
                </a:solidFill>
                <a:latin typeface="Tahoma"/>
                <a:cs typeface="Tahoma"/>
              </a:rPr>
              <a:t>с  </a:t>
            </a:r>
            <a:r>
              <a:rPr lang="ru-RU" sz="2400" spc="280" dirty="0" smtClean="0">
                <a:solidFill>
                  <a:srgbClr val="FFFFFF"/>
                </a:solidFill>
                <a:latin typeface="Tahoma"/>
                <a:cs typeface="Tahoma"/>
              </a:rPr>
              <a:t>момента</a:t>
            </a:r>
            <a:r>
              <a:rPr lang="ru-RU" sz="2400" spc="-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spc="135" dirty="0" smtClean="0">
                <a:solidFill>
                  <a:srgbClr val="FFFFFF"/>
                </a:solidFill>
                <a:latin typeface="Tahoma"/>
                <a:cs typeface="Tahoma"/>
              </a:rPr>
              <a:t>предоставления</a:t>
            </a:r>
            <a:r>
              <a:rPr lang="ru-RU" sz="2400" spc="-8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spc="200" dirty="0" smtClean="0">
                <a:solidFill>
                  <a:srgbClr val="FFFFFF"/>
                </a:solidFill>
                <a:latin typeface="Tahoma"/>
                <a:cs typeface="Tahoma"/>
              </a:rPr>
              <a:t>родителем</a:t>
            </a:r>
            <a:r>
              <a:rPr lang="ru-RU" sz="2400" spc="-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spc="140" dirty="0" smtClean="0">
                <a:solidFill>
                  <a:srgbClr val="FFFFFF"/>
                </a:solidFill>
                <a:latin typeface="Tahoma"/>
                <a:cs typeface="Tahoma"/>
              </a:rPr>
              <a:t>(законным </a:t>
            </a:r>
            <a:r>
              <a:rPr lang="ru-RU" sz="2400" spc="-68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spc="160" dirty="0" smtClean="0">
                <a:solidFill>
                  <a:srgbClr val="FFFFFF"/>
                </a:solidFill>
                <a:latin typeface="Tahoma"/>
                <a:cs typeface="Tahoma"/>
              </a:rPr>
              <a:t>представителем) </a:t>
            </a:r>
            <a:r>
              <a:rPr lang="ru-RU" sz="2400" spc="-114" dirty="0" smtClean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lang="ru-RU" sz="2400" spc="140" dirty="0" smtClean="0">
                <a:solidFill>
                  <a:srgbClr val="FFFFFF"/>
                </a:solidFill>
                <a:latin typeface="Tahoma"/>
                <a:cs typeface="Tahoma"/>
              </a:rPr>
              <a:t>образовательную </a:t>
            </a:r>
            <a:r>
              <a:rPr lang="ru-RU" sz="2400" spc="14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spc="170" dirty="0" smtClean="0">
                <a:solidFill>
                  <a:srgbClr val="FFFFFF"/>
                </a:solidFill>
                <a:latin typeface="Tahoma"/>
                <a:cs typeface="Tahoma"/>
              </a:rPr>
              <a:t>организацию </a:t>
            </a:r>
            <a:r>
              <a:rPr lang="ru-RU" sz="2400" spc="175" dirty="0" smtClean="0">
                <a:solidFill>
                  <a:srgbClr val="FFFFFF"/>
                </a:solidFill>
                <a:latin typeface="Tahoma"/>
                <a:cs typeface="Tahoma"/>
              </a:rPr>
              <a:t>оригинала </a:t>
            </a:r>
            <a:r>
              <a:rPr lang="ru-RU" sz="2400" spc="70" dirty="0" smtClean="0">
                <a:solidFill>
                  <a:srgbClr val="FFFFFF"/>
                </a:solidFill>
                <a:latin typeface="Tahoma"/>
                <a:cs typeface="Tahoma"/>
              </a:rPr>
              <a:t>заключения </a:t>
            </a:r>
            <a:r>
              <a:rPr lang="ru-RU" sz="2400" spc="100" dirty="0" smtClean="0">
                <a:solidFill>
                  <a:srgbClr val="FFFFFF"/>
                </a:solidFill>
                <a:latin typeface="Tahoma"/>
                <a:cs typeface="Tahoma"/>
              </a:rPr>
              <a:t>ПМПК </a:t>
            </a:r>
            <a:r>
              <a:rPr lang="ru-RU" sz="2400" spc="135" dirty="0" smtClean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lang="ru-RU" sz="2400" spc="14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spc="40" dirty="0" smtClean="0">
                <a:solidFill>
                  <a:srgbClr val="FFFFFF"/>
                </a:solidFill>
                <a:latin typeface="Tahoma"/>
                <a:cs typeface="Tahoma"/>
              </a:rPr>
              <a:t>заявления </a:t>
            </a:r>
            <a:r>
              <a:rPr lang="ru-RU" sz="2400" spc="235" dirty="0" smtClean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lang="ru-RU" sz="2400" spc="200" dirty="0" smtClean="0">
                <a:solidFill>
                  <a:srgbClr val="FFFFFF"/>
                </a:solidFill>
                <a:latin typeface="Tahoma"/>
                <a:cs typeface="Tahoma"/>
              </a:rPr>
              <a:t>создание </a:t>
            </a:r>
            <a:r>
              <a:rPr lang="ru-RU" sz="2400" spc="135" dirty="0" smtClean="0">
                <a:solidFill>
                  <a:srgbClr val="FFFFFF"/>
                </a:solidFill>
                <a:latin typeface="Tahoma"/>
                <a:cs typeface="Tahoma"/>
              </a:rPr>
              <a:t>специальных </a:t>
            </a:r>
            <a:r>
              <a:rPr lang="ru-RU" sz="2400" spc="140" dirty="0" smtClean="0">
                <a:solidFill>
                  <a:srgbClr val="FFFFFF"/>
                </a:solidFill>
                <a:latin typeface="Tahoma"/>
                <a:cs typeface="Tahoma"/>
              </a:rPr>
              <a:t>условий </a:t>
            </a:r>
            <a:r>
              <a:rPr lang="ru-RU" sz="2400" spc="14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spc="155" dirty="0" smtClean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r>
              <a:rPr lang="ru-RU" sz="2400" spc="-8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spc="135" dirty="0" smtClean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lang="ru-RU" sz="2400" spc="-8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spc="90" dirty="0" smtClean="0">
                <a:solidFill>
                  <a:srgbClr val="FFFFFF"/>
                </a:solidFill>
                <a:latin typeface="Tahoma"/>
                <a:cs typeface="Tahoma"/>
              </a:rPr>
              <a:t>воспитания</a:t>
            </a:r>
            <a:r>
              <a:rPr lang="ru-RU" sz="2400" b="1" spc="9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lang="ru-RU" sz="2400" b="1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747" y="1538732"/>
            <a:ext cx="8881745" cy="96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64895">
              <a:lnSpc>
                <a:spcPct val="100699"/>
              </a:lnSpc>
              <a:spcBef>
                <a:spcPts val="95"/>
              </a:spcBef>
            </a:pPr>
            <a:r>
              <a:rPr sz="3050" spc="-25" dirty="0"/>
              <a:t>Организационно-педагогические </a:t>
            </a:r>
            <a:r>
              <a:rPr sz="3050" spc="-20" dirty="0"/>
              <a:t> </a:t>
            </a:r>
            <a:r>
              <a:rPr sz="3050" spc="-70" dirty="0"/>
              <a:t>условия </a:t>
            </a:r>
            <a:r>
              <a:rPr sz="3050" spc="-40" dirty="0"/>
              <a:t>проектирования</a:t>
            </a:r>
            <a:r>
              <a:rPr sz="3050" spc="-65" dirty="0"/>
              <a:t> </a:t>
            </a:r>
            <a:r>
              <a:rPr sz="3050" spc="-145" dirty="0"/>
              <a:t>и</a:t>
            </a:r>
            <a:r>
              <a:rPr sz="3050" spc="-30" dirty="0"/>
              <a:t> </a:t>
            </a:r>
            <a:r>
              <a:rPr sz="3050" spc="-25" dirty="0"/>
              <a:t>реализации</a:t>
            </a:r>
            <a:r>
              <a:rPr sz="3050" spc="-95" dirty="0"/>
              <a:t> </a:t>
            </a:r>
            <a:r>
              <a:rPr sz="3050" spc="5" dirty="0"/>
              <a:t>ИОМ</a:t>
            </a:r>
            <a:endParaRPr sz="3050"/>
          </a:p>
        </p:txBody>
      </p:sp>
      <p:sp>
        <p:nvSpPr>
          <p:cNvPr id="3" name="object 3"/>
          <p:cNvSpPr/>
          <p:nvPr/>
        </p:nvSpPr>
        <p:spPr>
          <a:xfrm>
            <a:off x="1085087" y="2644140"/>
            <a:ext cx="8524240" cy="695325"/>
          </a:xfrm>
          <a:custGeom>
            <a:avLst/>
            <a:gdLst/>
            <a:ahLst/>
            <a:cxnLst/>
            <a:rect l="l" t="t" r="r" b="b"/>
            <a:pathLst>
              <a:path w="8524240" h="695325">
                <a:moveTo>
                  <a:pt x="8407907" y="694943"/>
                </a:moveTo>
                <a:lnTo>
                  <a:pt x="115824" y="694943"/>
                </a:lnTo>
                <a:lnTo>
                  <a:pt x="70723" y="685847"/>
                </a:lnTo>
                <a:lnTo>
                  <a:pt x="33909" y="661034"/>
                </a:lnTo>
                <a:lnTo>
                  <a:pt x="9096" y="624220"/>
                </a:lnTo>
                <a:lnTo>
                  <a:pt x="0" y="579119"/>
                </a:lnTo>
                <a:lnTo>
                  <a:pt x="0" y="115824"/>
                </a:lnTo>
                <a:lnTo>
                  <a:pt x="9096" y="70723"/>
                </a:lnTo>
                <a:lnTo>
                  <a:pt x="33909" y="33909"/>
                </a:lnTo>
                <a:lnTo>
                  <a:pt x="70723" y="9096"/>
                </a:lnTo>
                <a:lnTo>
                  <a:pt x="115824" y="0"/>
                </a:lnTo>
                <a:lnTo>
                  <a:pt x="8407907" y="0"/>
                </a:lnTo>
                <a:lnTo>
                  <a:pt x="8453008" y="9096"/>
                </a:lnTo>
                <a:lnTo>
                  <a:pt x="8489822" y="33909"/>
                </a:lnTo>
                <a:lnTo>
                  <a:pt x="8514635" y="70723"/>
                </a:lnTo>
                <a:lnTo>
                  <a:pt x="8523732" y="115824"/>
                </a:lnTo>
                <a:lnTo>
                  <a:pt x="8523732" y="579119"/>
                </a:lnTo>
                <a:lnTo>
                  <a:pt x="8514635" y="624220"/>
                </a:lnTo>
                <a:lnTo>
                  <a:pt x="8489822" y="661034"/>
                </a:lnTo>
                <a:lnTo>
                  <a:pt x="8453008" y="685847"/>
                </a:lnTo>
                <a:lnTo>
                  <a:pt x="8407907" y="694943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5087" y="3444240"/>
            <a:ext cx="8524240" cy="693420"/>
          </a:xfrm>
          <a:custGeom>
            <a:avLst/>
            <a:gdLst/>
            <a:ahLst/>
            <a:cxnLst/>
            <a:rect l="l" t="t" r="r" b="b"/>
            <a:pathLst>
              <a:path w="8524240" h="693420">
                <a:moveTo>
                  <a:pt x="8407907" y="693419"/>
                </a:moveTo>
                <a:lnTo>
                  <a:pt x="115824" y="693419"/>
                </a:lnTo>
                <a:lnTo>
                  <a:pt x="70723" y="684323"/>
                </a:lnTo>
                <a:lnTo>
                  <a:pt x="33909" y="659510"/>
                </a:lnTo>
                <a:lnTo>
                  <a:pt x="9096" y="622696"/>
                </a:lnTo>
                <a:lnTo>
                  <a:pt x="0" y="577596"/>
                </a:lnTo>
                <a:lnTo>
                  <a:pt x="0" y="115824"/>
                </a:lnTo>
                <a:lnTo>
                  <a:pt x="9096" y="70723"/>
                </a:lnTo>
                <a:lnTo>
                  <a:pt x="33909" y="33909"/>
                </a:lnTo>
                <a:lnTo>
                  <a:pt x="70723" y="9096"/>
                </a:lnTo>
                <a:lnTo>
                  <a:pt x="115824" y="0"/>
                </a:lnTo>
                <a:lnTo>
                  <a:pt x="8407907" y="0"/>
                </a:lnTo>
                <a:lnTo>
                  <a:pt x="8453008" y="9096"/>
                </a:lnTo>
                <a:lnTo>
                  <a:pt x="8489822" y="33909"/>
                </a:lnTo>
                <a:lnTo>
                  <a:pt x="8514635" y="70723"/>
                </a:lnTo>
                <a:lnTo>
                  <a:pt x="8523732" y="115824"/>
                </a:lnTo>
                <a:lnTo>
                  <a:pt x="8523732" y="577596"/>
                </a:lnTo>
                <a:lnTo>
                  <a:pt x="8514635" y="622696"/>
                </a:lnTo>
                <a:lnTo>
                  <a:pt x="8489822" y="659510"/>
                </a:lnTo>
                <a:lnTo>
                  <a:pt x="8453008" y="684323"/>
                </a:lnTo>
                <a:lnTo>
                  <a:pt x="8407907" y="693419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5087" y="4242816"/>
            <a:ext cx="8524240" cy="695325"/>
          </a:xfrm>
          <a:custGeom>
            <a:avLst/>
            <a:gdLst/>
            <a:ahLst/>
            <a:cxnLst/>
            <a:rect l="l" t="t" r="r" b="b"/>
            <a:pathLst>
              <a:path w="8524240" h="695325">
                <a:moveTo>
                  <a:pt x="8407907" y="694943"/>
                </a:moveTo>
                <a:lnTo>
                  <a:pt x="115824" y="694943"/>
                </a:lnTo>
                <a:lnTo>
                  <a:pt x="70723" y="685847"/>
                </a:lnTo>
                <a:lnTo>
                  <a:pt x="33909" y="661034"/>
                </a:lnTo>
                <a:lnTo>
                  <a:pt x="9096" y="624220"/>
                </a:lnTo>
                <a:lnTo>
                  <a:pt x="0" y="579119"/>
                </a:lnTo>
                <a:lnTo>
                  <a:pt x="0" y="115824"/>
                </a:lnTo>
                <a:lnTo>
                  <a:pt x="9096" y="70723"/>
                </a:lnTo>
                <a:lnTo>
                  <a:pt x="33909" y="33909"/>
                </a:lnTo>
                <a:lnTo>
                  <a:pt x="70723" y="9096"/>
                </a:lnTo>
                <a:lnTo>
                  <a:pt x="115824" y="0"/>
                </a:lnTo>
                <a:lnTo>
                  <a:pt x="8407907" y="0"/>
                </a:lnTo>
                <a:lnTo>
                  <a:pt x="8453008" y="9096"/>
                </a:lnTo>
                <a:lnTo>
                  <a:pt x="8489822" y="33909"/>
                </a:lnTo>
                <a:lnTo>
                  <a:pt x="8514635" y="70723"/>
                </a:lnTo>
                <a:lnTo>
                  <a:pt x="8523732" y="115824"/>
                </a:lnTo>
                <a:lnTo>
                  <a:pt x="8523732" y="579119"/>
                </a:lnTo>
                <a:lnTo>
                  <a:pt x="8514635" y="624220"/>
                </a:lnTo>
                <a:lnTo>
                  <a:pt x="8489822" y="661034"/>
                </a:lnTo>
                <a:lnTo>
                  <a:pt x="8453008" y="685847"/>
                </a:lnTo>
                <a:lnTo>
                  <a:pt x="8407907" y="694943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5087" y="5042915"/>
            <a:ext cx="8524240" cy="695325"/>
          </a:xfrm>
          <a:custGeom>
            <a:avLst/>
            <a:gdLst/>
            <a:ahLst/>
            <a:cxnLst/>
            <a:rect l="l" t="t" r="r" b="b"/>
            <a:pathLst>
              <a:path w="8524240" h="695325">
                <a:moveTo>
                  <a:pt x="8407907" y="694943"/>
                </a:moveTo>
                <a:lnTo>
                  <a:pt x="115824" y="694943"/>
                </a:lnTo>
                <a:lnTo>
                  <a:pt x="70723" y="685847"/>
                </a:lnTo>
                <a:lnTo>
                  <a:pt x="33909" y="661034"/>
                </a:lnTo>
                <a:lnTo>
                  <a:pt x="9096" y="624220"/>
                </a:lnTo>
                <a:lnTo>
                  <a:pt x="0" y="579119"/>
                </a:lnTo>
                <a:lnTo>
                  <a:pt x="0" y="115824"/>
                </a:lnTo>
                <a:lnTo>
                  <a:pt x="9096" y="70723"/>
                </a:lnTo>
                <a:lnTo>
                  <a:pt x="33909" y="33909"/>
                </a:lnTo>
                <a:lnTo>
                  <a:pt x="70723" y="9096"/>
                </a:lnTo>
                <a:lnTo>
                  <a:pt x="115824" y="0"/>
                </a:lnTo>
                <a:lnTo>
                  <a:pt x="8407907" y="0"/>
                </a:lnTo>
                <a:lnTo>
                  <a:pt x="8453008" y="9096"/>
                </a:lnTo>
                <a:lnTo>
                  <a:pt x="8489822" y="33909"/>
                </a:lnTo>
                <a:lnTo>
                  <a:pt x="8514635" y="70723"/>
                </a:lnTo>
                <a:lnTo>
                  <a:pt x="8523732" y="115824"/>
                </a:lnTo>
                <a:lnTo>
                  <a:pt x="8523732" y="579119"/>
                </a:lnTo>
                <a:lnTo>
                  <a:pt x="8514635" y="624220"/>
                </a:lnTo>
                <a:lnTo>
                  <a:pt x="8489822" y="661034"/>
                </a:lnTo>
                <a:lnTo>
                  <a:pt x="8453008" y="685847"/>
                </a:lnTo>
                <a:lnTo>
                  <a:pt x="8407907" y="694943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5087" y="5843015"/>
            <a:ext cx="8524240" cy="695325"/>
          </a:xfrm>
          <a:custGeom>
            <a:avLst/>
            <a:gdLst/>
            <a:ahLst/>
            <a:cxnLst/>
            <a:rect l="l" t="t" r="r" b="b"/>
            <a:pathLst>
              <a:path w="8524240" h="695325">
                <a:moveTo>
                  <a:pt x="8407907" y="694943"/>
                </a:moveTo>
                <a:lnTo>
                  <a:pt x="115824" y="694943"/>
                </a:lnTo>
                <a:lnTo>
                  <a:pt x="70723" y="685847"/>
                </a:lnTo>
                <a:lnTo>
                  <a:pt x="33909" y="661034"/>
                </a:lnTo>
                <a:lnTo>
                  <a:pt x="9096" y="624220"/>
                </a:lnTo>
                <a:lnTo>
                  <a:pt x="0" y="579119"/>
                </a:lnTo>
                <a:lnTo>
                  <a:pt x="0" y="115824"/>
                </a:lnTo>
                <a:lnTo>
                  <a:pt x="9096" y="70723"/>
                </a:lnTo>
                <a:lnTo>
                  <a:pt x="33909" y="33909"/>
                </a:lnTo>
                <a:lnTo>
                  <a:pt x="70723" y="9096"/>
                </a:lnTo>
                <a:lnTo>
                  <a:pt x="115824" y="0"/>
                </a:lnTo>
                <a:lnTo>
                  <a:pt x="8407907" y="0"/>
                </a:lnTo>
                <a:lnTo>
                  <a:pt x="8453008" y="9096"/>
                </a:lnTo>
                <a:lnTo>
                  <a:pt x="8489822" y="33909"/>
                </a:lnTo>
                <a:lnTo>
                  <a:pt x="8514635" y="70723"/>
                </a:lnTo>
                <a:lnTo>
                  <a:pt x="8523732" y="115824"/>
                </a:lnTo>
                <a:lnTo>
                  <a:pt x="8523732" y="579119"/>
                </a:lnTo>
                <a:lnTo>
                  <a:pt x="8514635" y="624220"/>
                </a:lnTo>
                <a:lnTo>
                  <a:pt x="8489822" y="661034"/>
                </a:lnTo>
                <a:lnTo>
                  <a:pt x="8453008" y="685847"/>
                </a:lnTo>
                <a:lnTo>
                  <a:pt x="8407907" y="694943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44497" y="2680184"/>
            <a:ext cx="7199630" cy="3813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9180" marR="1050290" algn="ctr">
              <a:lnSpc>
                <a:spcPct val="101600"/>
              </a:lnSpc>
              <a:spcBef>
                <a:spcPts val="95"/>
              </a:spcBef>
            </a:pPr>
            <a:r>
              <a:rPr sz="1900" b="1" spc="-50" dirty="0">
                <a:latin typeface="Tahoma"/>
                <a:cs typeface="Tahoma"/>
              </a:rPr>
              <a:t>Наличие </a:t>
            </a:r>
            <a:r>
              <a:rPr sz="1900" b="1" spc="114" dirty="0">
                <a:latin typeface="Tahoma"/>
                <a:cs typeface="Tahoma"/>
              </a:rPr>
              <a:t>статуса</a:t>
            </a:r>
            <a:r>
              <a:rPr sz="1900" b="1" spc="-25" dirty="0">
                <a:latin typeface="Tahoma"/>
                <a:cs typeface="Tahoma"/>
              </a:rPr>
              <a:t> </a:t>
            </a:r>
            <a:r>
              <a:rPr sz="1900" b="1" spc="-30" dirty="0">
                <a:latin typeface="Tahoma"/>
                <a:cs typeface="Tahoma"/>
              </a:rPr>
              <a:t>«обучающийся </a:t>
            </a:r>
            <a:r>
              <a:rPr sz="1900" b="1" spc="229" dirty="0">
                <a:latin typeface="Tahoma"/>
                <a:cs typeface="Tahoma"/>
              </a:rPr>
              <a:t>с</a:t>
            </a:r>
            <a:r>
              <a:rPr sz="1900" b="1" spc="-45" dirty="0">
                <a:latin typeface="Tahoma"/>
                <a:cs typeface="Tahoma"/>
              </a:rPr>
              <a:t> </a:t>
            </a:r>
            <a:r>
              <a:rPr sz="1900" b="1" spc="-145" dirty="0">
                <a:latin typeface="Tahoma"/>
                <a:cs typeface="Tahoma"/>
              </a:rPr>
              <a:t>ОВЗ», </a:t>
            </a:r>
            <a:r>
              <a:rPr sz="1900" b="1" spc="-545" dirty="0">
                <a:latin typeface="Tahoma"/>
                <a:cs typeface="Tahoma"/>
              </a:rPr>
              <a:t> </a:t>
            </a:r>
            <a:r>
              <a:rPr sz="1900" b="1" spc="-10" dirty="0" err="1">
                <a:latin typeface="Tahoma"/>
                <a:cs typeface="Tahoma"/>
              </a:rPr>
              <a:t>подтвержденного</a:t>
            </a:r>
            <a:r>
              <a:rPr sz="1900" b="1" spc="-20" dirty="0">
                <a:latin typeface="Tahoma"/>
                <a:cs typeface="Tahoma"/>
              </a:rPr>
              <a:t> </a:t>
            </a:r>
            <a:r>
              <a:rPr sz="1900" b="1" spc="-85" dirty="0" smtClean="0">
                <a:latin typeface="Tahoma"/>
                <a:cs typeface="Tahoma"/>
              </a:rPr>
              <a:t>ПМПК</a:t>
            </a:r>
            <a:r>
              <a:rPr sz="1900" b="1" spc="-40" dirty="0" smtClean="0">
                <a:latin typeface="Tahoma"/>
                <a:cs typeface="Tahoma"/>
              </a:rPr>
              <a:t> </a:t>
            </a:r>
            <a:r>
              <a:rPr sz="1900" b="1" spc="25" dirty="0">
                <a:latin typeface="Tahoma"/>
                <a:cs typeface="Tahoma"/>
              </a:rPr>
              <a:t>города</a:t>
            </a:r>
            <a:endParaRPr sz="1900" dirty="0">
              <a:latin typeface="Tahoma"/>
              <a:cs typeface="Tahoma"/>
            </a:endParaRPr>
          </a:p>
          <a:p>
            <a:pPr marL="12700" marR="5080" indent="1223645">
              <a:lnSpc>
                <a:spcPct val="101600"/>
              </a:lnSpc>
              <a:spcBef>
                <a:spcPts val="1664"/>
              </a:spcBef>
            </a:pPr>
            <a:r>
              <a:rPr sz="1900" b="1" spc="-50" dirty="0">
                <a:latin typeface="Tahoma"/>
                <a:cs typeface="Tahoma"/>
              </a:rPr>
              <a:t>Наличие </a:t>
            </a:r>
            <a:r>
              <a:rPr sz="1900" b="1" spc="114" dirty="0">
                <a:latin typeface="Tahoma"/>
                <a:cs typeface="Tahoma"/>
              </a:rPr>
              <a:t>статуса </a:t>
            </a:r>
            <a:r>
              <a:rPr sz="1900" b="1" spc="-65" dirty="0">
                <a:latin typeface="Tahoma"/>
                <a:cs typeface="Tahoma"/>
              </a:rPr>
              <a:t>«ребенок-инвалид», </a:t>
            </a:r>
            <a:r>
              <a:rPr sz="1900" b="1" spc="-60" dirty="0">
                <a:latin typeface="Tahoma"/>
                <a:cs typeface="Tahoma"/>
              </a:rPr>
              <a:t> </a:t>
            </a:r>
            <a:r>
              <a:rPr sz="1900" b="1" spc="-10" dirty="0">
                <a:latin typeface="Tahoma"/>
                <a:cs typeface="Tahoma"/>
              </a:rPr>
              <a:t>подтвержденного</a:t>
            </a:r>
            <a:r>
              <a:rPr sz="1900" b="1" spc="-15" dirty="0">
                <a:latin typeface="Tahoma"/>
                <a:cs typeface="Tahoma"/>
              </a:rPr>
              <a:t> </a:t>
            </a:r>
            <a:r>
              <a:rPr sz="1900" b="1" spc="-40" dirty="0">
                <a:latin typeface="Tahoma"/>
                <a:cs typeface="Tahoma"/>
              </a:rPr>
              <a:t>Бюро</a:t>
            </a:r>
            <a:r>
              <a:rPr sz="1900" b="1" spc="-35" dirty="0">
                <a:latin typeface="Tahoma"/>
                <a:cs typeface="Tahoma"/>
              </a:rPr>
              <a:t> </a:t>
            </a:r>
            <a:r>
              <a:rPr sz="1900" b="1" dirty="0">
                <a:latin typeface="Tahoma"/>
                <a:cs typeface="Tahoma"/>
              </a:rPr>
              <a:t>медико-социальной</a:t>
            </a:r>
            <a:r>
              <a:rPr sz="1900" b="1" spc="5" dirty="0">
                <a:latin typeface="Tahoma"/>
                <a:cs typeface="Tahoma"/>
              </a:rPr>
              <a:t> </a:t>
            </a:r>
            <a:r>
              <a:rPr sz="1900" b="1" spc="10" dirty="0">
                <a:latin typeface="Tahoma"/>
                <a:cs typeface="Tahoma"/>
              </a:rPr>
              <a:t>экспертизы</a:t>
            </a:r>
            <a:endParaRPr sz="1900" dirty="0">
              <a:latin typeface="Tahoma"/>
              <a:cs typeface="Tahoma"/>
            </a:endParaRPr>
          </a:p>
          <a:p>
            <a:pPr marL="56515" marR="45720" algn="ctr">
              <a:lnSpc>
                <a:spcPct val="101600"/>
              </a:lnSpc>
              <a:spcBef>
                <a:spcPts val="1670"/>
              </a:spcBef>
            </a:pPr>
            <a:r>
              <a:rPr sz="1900" b="1" spc="40" dirty="0">
                <a:latin typeface="Tahoma"/>
                <a:cs typeface="Tahoma"/>
              </a:rPr>
              <a:t>Согласие</a:t>
            </a:r>
            <a:r>
              <a:rPr sz="1900" b="1" spc="-45" dirty="0">
                <a:latin typeface="Tahoma"/>
                <a:cs typeface="Tahoma"/>
              </a:rPr>
              <a:t> </a:t>
            </a:r>
            <a:r>
              <a:rPr sz="1900" b="1" spc="5" dirty="0">
                <a:latin typeface="Tahoma"/>
                <a:cs typeface="Tahoma"/>
              </a:rPr>
              <a:t>родителей</a:t>
            </a:r>
            <a:r>
              <a:rPr sz="1900" b="1" spc="-25" dirty="0">
                <a:latin typeface="Tahoma"/>
                <a:cs typeface="Tahoma"/>
              </a:rPr>
              <a:t> </a:t>
            </a:r>
            <a:r>
              <a:rPr sz="1900" b="1" spc="25" dirty="0">
                <a:latin typeface="Tahoma"/>
                <a:cs typeface="Tahoma"/>
              </a:rPr>
              <a:t>на</a:t>
            </a:r>
            <a:r>
              <a:rPr sz="1900" b="1" spc="-25" dirty="0">
                <a:latin typeface="Tahoma"/>
                <a:cs typeface="Tahoma"/>
              </a:rPr>
              <a:t> </a:t>
            </a:r>
            <a:r>
              <a:rPr sz="1900" b="1" spc="30" dirty="0">
                <a:latin typeface="Tahoma"/>
                <a:cs typeface="Tahoma"/>
              </a:rPr>
              <a:t>создание</a:t>
            </a:r>
            <a:r>
              <a:rPr sz="1900" b="1" spc="-25" dirty="0">
                <a:latin typeface="Tahoma"/>
                <a:cs typeface="Tahoma"/>
              </a:rPr>
              <a:t> </a:t>
            </a:r>
            <a:r>
              <a:rPr sz="1900" b="1" spc="-20" dirty="0">
                <a:latin typeface="Tahoma"/>
                <a:cs typeface="Tahoma"/>
              </a:rPr>
              <a:t>специальных</a:t>
            </a:r>
            <a:r>
              <a:rPr sz="1900" b="1" spc="-25" dirty="0">
                <a:latin typeface="Tahoma"/>
                <a:cs typeface="Tahoma"/>
              </a:rPr>
              <a:t> условий </a:t>
            </a:r>
            <a:r>
              <a:rPr sz="1900" b="1" spc="-540" dirty="0">
                <a:latin typeface="Tahoma"/>
                <a:cs typeface="Tahoma"/>
              </a:rPr>
              <a:t> </a:t>
            </a:r>
            <a:r>
              <a:rPr sz="1900" b="1" spc="-55" dirty="0">
                <a:latin typeface="Tahoma"/>
                <a:cs typeface="Tahoma"/>
              </a:rPr>
              <a:t>получения</a:t>
            </a:r>
            <a:r>
              <a:rPr sz="1900" b="1" spc="-45" dirty="0">
                <a:latin typeface="Tahoma"/>
                <a:cs typeface="Tahoma"/>
              </a:rPr>
              <a:t> </a:t>
            </a:r>
            <a:r>
              <a:rPr sz="1900" b="1" spc="-5" dirty="0">
                <a:latin typeface="Tahoma"/>
                <a:cs typeface="Tahoma"/>
              </a:rPr>
              <a:t>образования</a:t>
            </a:r>
            <a:endParaRPr sz="1900" dirty="0">
              <a:latin typeface="Tahoma"/>
              <a:cs typeface="Tahoma"/>
            </a:endParaRPr>
          </a:p>
          <a:p>
            <a:pPr marL="804545" marR="794385" indent="-1270" algn="ctr">
              <a:lnSpc>
                <a:spcPct val="101600"/>
              </a:lnSpc>
              <a:spcBef>
                <a:spcPts val="1655"/>
              </a:spcBef>
            </a:pPr>
            <a:r>
              <a:rPr sz="1900" b="1" spc="-145" dirty="0">
                <a:latin typeface="Tahoma"/>
                <a:cs typeface="Tahoma"/>
              </a:rPr>
              <a:t>Н</a:t>
            </a:r>
            <a:r>
              <a:rPr sz="1900" b="1" spc="130" dirty="0">
                <a:latin typeface="Tahoma"/>
                <a:cs typeface="Tahoma"/>
              </a:rPr>
              <a:t>а</a:t>
            </a:r>
            <a:r>
              <a:rPr sz="1900" b="1" spc="-185" dirty="0">
                <a:latin typeface="Tahoma"/>
                <a:cs typeface="Tahoma"/>
              </a:rPr>
              <a:t>л</a:t>
            </a:r>
            <a:r>
              <a:rPr sz="1900" b="1" spc="-85" dirty="0">
                <a:latin typeface="Tahoma"/>
                <a:cs typeface="Tahoma"/>
              </a:rPr>
              <a:t>и</a:t>
            </a:r>
            <a:r>
              <a:rPr sz="1900" b="1" spc="-95" dirty="0">
                <a:latin typeface="Tahoma"/>
                <a:cs typeface="Tahoma"/>
              </a:rPr>
              <a:t>ч</a:t>
            </a:r>
            <a:r>
              <a:rPr sz="1900" b="1" spc="-85" dirty="0">
                <a:latin typeface="Tahoma"/>
                <a:cs typeface="Tahoma"/>
              </a:rPr>
              <a:t>и</a:t>
            </a:r>
            <a:r>
              <a:rPr sz="1900" b="1" spc="105" dirty="0">
                <a:latin typeface="Tahoma"/>
                <a:cs typeface="Tahoma"/>
              </a:rPr>
              <a:t>е</a:t>
            </a:r>
            <a:r>
              <a:rPr sz="1900" b="1" spc="-40" dirty="0">
                <a:latin typeface="Tahoma"/>
                <a:cs typeface="Tahoma"/>
              </a:rPr>
              <a:t> </a:t>
            </a:r>
            <a:r>
              <a:rPr sz="1900" b="1" spc="-125" dirty="0">
                <a:latin typeface="Tahoma"/>
                <a:cs typeface="Tahoma"/>
              </a:rPr>
              <a:t>в</a:t>
            </a:r>
            <a:r>
              <a:rPr sz="1900" b="1" spc="-30" dirty="0">
                <a:latin typeface="Tahoma"/>
                <a:cs typeface="Tahoma"/>
              </a:rPr>
              <a:t> </a:t>
            </a:r>
            <a:r>
              <a:rPr sz="1900" b="1" spc="55" dirty="0">
                <a:latin typeface="Tahoma"/>
                <a:cs typeface="Tahoma"/>
              </a:rPr>
              <a:t>о</a:t>
            </a:r>
            <a:r>
              <a:rPr sz="1900" b="1" spc="70" dirty="0">
                <a:latin typeface="Tahoma"/>
                <a:cs typeface="Tahoma"/>
              </a:rPr>
              <a:t>р</a:t>
            </a:r>
            <a:r>
              <a:rPr sz="1900" b="1" spc="-175" dirty="0">
                <a:latin typeface="Tahoma"/>
                <a:cs typeface="Tahoma"/>
              </a:rPr>
              <a:t>г</a:t>
            </a:r>
            <a:r>
              <a:rPr sz="1900" b="1" spc="130" dirty="0">
                <a:latin typeface="Tahoma"/>
                <a:cs typeface="Tahoma"/>
              </a:rPr>
              <a:t>а</a:t>
            </a:r>
            <a:r>
              <a:rPr sz="1900" b="1" spc="-80" dirty="0">
                <a:latin typeface="Tahoma"/>
                <a:cs typeface="Tahoma"/>
              </a:rPr>
              <a:t>н</a:t>
            </a:r>
            <a:r>
              <a:rPr sz="1900" b="1" spc="-85" dirty="0">
                <a:latin typeface="Tahoma"/>
                <a:cs typeface="Tahoma"/>
              </a:rPr>
              <a:t>и</a:t>
            </a:r>
            <a:r>
              <a:rPr sz="1900" b="1" spc="-135" dirty="0">
                <a:latin typeface="Tahoma"/>
                <a:cs typeface="Tahoma"/>
              </a:rPr>
              <a:t>з</a:t>
            </a:r>
            <a:r>
              <a:rPr sz="1900" b="1" spc="130" dirty="0">
                <a:latin typeface="Tahoma"/>
                <a:cs typeface="Tahoma"/>
              </a:rPr>
              <a:t>а</a:t>
            </a:r>
            <a:r>
              <a:rPr sz="1900" b="1" spc="45" dirty="0">
                <a:latin typeface="Tahoma"/>
                <a:cs typeface="Tahoma"/>
              </a:rPr>
              <a:t>ц</a:t>
            </a:r>
            <a:r>
              <a:rPr sz="1900" b="1" spc="-85" dirty="0">
                <a:latin typeface="Tahoma"/>
                <a:cs typeface="Tahoma"/>
              </a:rPr>
              <a:t>и</a:t>
            </a:r>
            <a:r>
              <a:rPr sz="1900" b="1" spc="-80" dirty="0">
                <a:latin typeface="Tahoma"/>
                <a:cs typeface="Tahoma"/>
              </a:rPr>
              <a:t>и</a:t>
            </a:r>
            <a:r>
              <a:rPr sz="1900" b="1" spc="-20" dirty="0">
                <a:latin typeface="Tahoma"/>
                <a:cs typeface="Tahoma"/>
              </a:rPr>
              <a:t> </a:t>
            </a:r>
            <a:r>
              <a:rPr sz="1900" b="1" spc="225" dirty="0">
                <a:latin typeface="Tahoma"/>
                <a:cs typeface="Tahoma"/>
              </a:rPr>
              <a:t>с</a:t>
            </a:r>
            <a:r>
              <a:rPr sz="1900" b="1" spc="-75" dirty="0">
                <a:latin typeface="Tahoma"/>
                <a:cs typeface="Tahoma"/>
              </a:rPr>
              <a:t>п</a:t>
            </a:r>
            <a:r>
              <a:rPr sz="1900" b="1" spc="100" dirty="0">
                <a:latin typeface="Tahoma"/>
                <a:cs typeface="Tahoma"/>
              </a:rPr>
              <a:t>е</a:t>
            </a:r>
            <a:r>
              <a:rPr sz="1900" b="1" spc="45" dirty="0">
                <a:latin typeface="Tahoma"/>
                <a:cs typeface="Tahoma"/>
              </a:rPr>
              <a:t>ц</a:t>
            </a:r>
            <a:r>
              <a:rPr sz="1900" b="1" spc="-85" dirty="0">
                <a:latin typeface="Tahoma"/>
                <a:cs typeface="Tahoma"/>
              </a:rPr>
              <a:t>и</a:t>
            </a:r>
            <a:r>
              <a:rPr sz="1900" b="1" spc="130" dirty="0">
                <a:latin typeface="Tahoma"/>
                <a:cs typeface="Tahoma"/>
              </a:rPr>
              <a:t>а</a:t>
            </a:r>
            <a:r>
              <a:rPr sz="1900" b="1" spc="-185" dirty="0">
                <a:latin typeface="Tahoma"/>
                <a:cs typeface="Tahoma"/>
              </a:rPr>
              <a:t>л</a:t>
            </a:r>
            <a:r>
              <a:rPr sz="1900" b="1" spc="-85" dirty="0">
                <a:latin typeface="Tahoma"/>
                <a:cs typeface="Tahoma"/>
              </a:rPr>
              <a:t>и</a:t>
            </a:r>
            <a:r>
              <a:rPr sz="1900" b="1" spc="225" dirty="0">
                <a:latin typeface="Tahoma"/>
                <a:cs typeface="Tahoma"/>
              </a:rPr>
              <a:t>с</a:t>
            </a:r>
            <a:r>
              <a:rPr sz="1900" b="1" spc="30" dirty="0">
                <a:latin typeface="Tahoma"/>
                <a:cs typeface="Tahoma"/>
              </a:rPr>
              <a:t>т</a:t>
            </a:r>
            <a:r>
              <a:rPr sz="1900" b="1" spc="55" dirty="0">
                <a:latin typeface="Tahoma"/>
                <a:cs typeface="Tahoma"/>
              </a:rPr>
              <a:t>о</a:t>
            </a:r>
            <a:r>
              <a:rPr sz="1900" b="1" spc="-80" dirty="0">
                <a:latin typeface="Tahoma"/>
                <a:cs typeface="Tahoma"/>
              </a:rPr>
              <a:t>в  </a:t>
            </a:r>
            <a:r>
              <a:rPr sz="1900" b="1" spc="-15" dirty="0">
                <a:latin typeface="Tahoma"/>
                <a:cs typeface="Tahoma"/>
              </a:rPr>
              <a:t>психолого-педагогического</a:t>
            </a:r>
            <a:r>
              <a:rPr sz="1900" b="1" spc="-10" dirty="0">
                <a:latin typeface="Tahoma"/>
                <a:cs typeface="Tahoma"/>
              </a:rPr>
              <a:t> </a:t>
            </a:r>
            <a:r>
              <a:rPr sz="1900" b="1" spc="-5" dirty="0">
                <a:latin typeface="Tahoma"/>
                <a:cs typeface="Tahoma"/>
              </a:rPr>
              <a:t>сопровождения</a:t>
            </a:r>
            <a:endParaRPr sz="1900" dirty="0">
              <a:latin typeface="Tahoma"/>
              <a:cs typeface="Tahoma"/>
            </a:endParaRPr>
          </a:p>
          <a:p>
            <a:pPr marL="489584" marR="479425" algn="ctr">
              <a:lnSpc>
                <a:spcPct val="101600"/>
              </a:lnSpc>
              <a:spcBef>
                <a:spcPts val="1664"/>
              </a:spcBef>
            </a:pPr>
            <a:r>
              <a:rPr sz="1900" b="1" spc="-50" dirty="0">
                <a:latin typeface="Tahoma"/>
                <a:cs typeface="Tahoma"/>
              </a:rPr>
              <a:t>Наличие</a:t>
            </a:r>
            <a:r>
              <a:rPr sz="1900" b="1" spc="-40" dirty="0">
                <a:latin typeface="Tahoma"/>
                <a:cs typeface="Tahoma"/>
              </a:rPr>
              <a:t> </a:t>
            </a:r>
            <a:r>
              <a:rPr sz="1900" b="1" spc="-15" dirty="0">
                <a:latin typeface="Tahoma"/>
                <a:cs typeface="Tahoma"/>
              </a:rPr>
              <a:t>психолого-педагогического</a:t>
            </a:r>
            <a:r>
              <a:rPr sz="1900" b="1" spc="-20" dirty="0">
                <a:latin typeface="Tahoma"/>
                <a:cs typeface="Tahoma"/>
              </a:rPr>
              <a:t> </a:t>
            </a:r>
            <a:r>
              <a:rPr sz="1900" b="1" spc="-5" dirty="0">
                <a:latin typeface="Tahoma"/>
                <a:cs typeface="Tahoma"/>
              </a:rPr>
              <a:t>консилиума </a:t>
            </a:r>
            <a:r>
              <a:rPr sz="1900" b="1" spc="-545" dirty="0">
                <a:latin typeface="Tahoma"/>
                <a:cs typeface="Tahoma"/>
              </a:rPr>
              <a:t> </a:t>
            </a:r>
            <a:r>
              <a:rPr sz="1900" b="1" dirty="0">
                <a:latin typeface="Tahoma"/>
                <a:cs typeface="Tahoma"/>
              </a:rPr>
              <a:t>образовательной</a:t>
            </a:r>
            <a:r>
              <a:rPr sz="1900" b="1" spc="-25" dirty="0">
                <a:latin typeface="Tahoma"/>
                <a:cs typeface="Tahoma"/>
              </a:rPr>
              <a:t> </a:t>
            </a:r>
            <a:r>
              <a:rPr sz="1900" b="1" spc="-20" dirty="0">
                <a:latin typeface="Tahoma"/>
                <a:cs typeface="Tahoma"/>
              </a:rPr>
              <a:t>организации</a:t>
            </a:r>
            <a:endParaRPr sz="19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1" y="1189635"/>
            <a:ext cx="9067800" cy="11455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1099"/>
              </a:lnSpc>
              <a:spcBef>
                <a:spcPts val="85"/>
              </a:spcBef>
            </a:pPr>
            <a:r>
              <a:rPr spc="280" dirty="0"/>
              <a:t>О</a:t>
            </a:r>
            <a:r>
              <a:rPr spc="425" dirty="0"/>
              <a:t>с</a:t>
            </a:r>
            <a:r>
              <a:rPr spc="-165" dirty="0"/>
              <a:t>н</a:t>
            </a:r>
            <a:r>
              <a:rPr spc="100" dirty="0"/>
              <a:t>о</a:t>
            </a:r>
            <a:r>
              <a:rPr spc="-235" dirty="0"/>
              <a:t>в</a:t>
            </a:r>
            <a:r>
              <a:rPr spc="-165" dirty="0"/>
              <a:t>н</a:t>
            </a:r>
            <a:r>
              <a:rPr spc="-254" dirty="0"/>
              <a:t>ы</a:t>
            </a:r>
            <a:r>
              <a:rPr spc="190" dirty="0"/>
              <a:t>е</a:t>
            </a:r>
            <a:r>
              <a:rPr spc="-80" dirty="0"/>
              <a:t> </a:t>
            </a:r>
            <a:r>
              <a:rPr spc="-265" dirty="0" err="1"/>
              <a:t>з</a:t>
            </a:r>
            <a:r>
              <a:rPr spc="240" dirty="0" err="1"/>
              <a:t>а</a:t>
            </a:r>
            <a:r>
              <a:rPr spc="30" dirty="0" err="1"/>
              <a:t>д</a:t>
            </a:r>
            <a:r>
              <a:rPr spc="240" dirty="0" err="1"/>
              <a:t>а</a:t>
            </a:r>
            <a:r>
              <a:rPr spc="-190" dirty="0" err="1"/>
              <a:t>ч</a:t>
            </a:r>
            <a:r>
              <a:rPr spc="-170" dirty="0" err="1"/>
              <a:t>и</a:t>
            </a:r>
            <a:r>
              <a:rPr spc="-40" dirty="0"/>
              <a:t> </a:t>
            </a:r>
            <a:r>
              <a:rPr lang="ru-RU" spc="-40" dirty="0" smtClean="0"/>
              <a:t/>
            </a:r>
            <a:br>
              <a:rPr lang="ru-RU" spc="-40" dirty="0" smtClean="0"/>
            </a:br>
            <a:r>
              <a:rPr spc="-25" dirty="0" err="1" smtClean="0"/>
              <a:t>по</a:t>
            </a:r>
            <a:r>
              <a:rPr lang="ru-RU" spc="-50" dirty="0" smtClean="0"/>
              <a:t> </a:t>
            </a:r>
            <a:r>
              <a:rPr spc="-30" dirty="0" err="1" smtClean="0"/>
              <a:t>проектированию</a:t>
            </a:r>
            <a:r>
              <a:rPr spc="-70" dirty="0" smtClean="0"/>
              <a:t> </a:t>
            </a:r>
            <a:r>
              <a:rPr spc="15" dirty="0"/>
              <a:t>ИОМ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227" y="2424153"/>
            <a:ext cx="8683273" cy="2990947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12420" marR="319405" indent="-300355">
              <a:lnSpc>
                <a:spcPct val="80200"/>
              </a:lnSpc>
              <a:spcBef>
                <a:spcPts val="595"/>
              </a:spcBef>
              <a:buClr>
                <a:srgbClr val="ACD433"/>
              </a:buClr>
              <a:buSzPct val="78571"/>
              <a:buFont typeface="Georgia"/>
              <a:buChar char="►"/>
              <a:tabLst>
                <a:tab pos="313055" algn="l"/>
              </a:tabLst>
            </a:pPr>
            <a:r>
              <a:rPr sz="2100" b="1" spc="-45" dirty="0">
                <a:solidFill>
                  <a:srgbClr val="FFFFFF"/>
                </a:solidFill>
                <a:latin typeface="Tahoma"/>
                <a:cs typeface="Tahoma"/>
              </a:rPr>
              <a:t>конкретизация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90" dirty="0">
                <a:solidFill>
                  <a:srgbClr val="FFFFFF"/>
                </a:solidFill>
                <a:latin typeface="Tahoma"/>
                <a:cs typeface="Tahoma"/>
              </a:rPr>
              <a:t>индивидуальных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45" dirty="0">
                <a:solidFill>
                  <a:srgbClr val="FFFFFF"/>
                </a:solidFill>
                <a:latin typeface="Tahoma"/>
                <a:cs typeface="Tahoma"/>
              </a:rPr>
              <a:t>условий</a:t>
            </a:r>
            <a:r>
              <a:rPr sz="21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45" dirty="0">
                <a:solidFill>
                  <a:srgbClr val="FFFFFF"/>
                </a:solidFill>
                <a:latin typeface="Tahoma"/>
                <a:cs typeface="Tahoma"/>
              </a:rPr>
              <a:t>обучения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1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100" b="1" spc="-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4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100" b="1" spc="4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100" b="1" spc="229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100" b="1" spc="-10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100" b="1" spc="-114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100" b="1" spc="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100" b="1" spc="1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100" b="1" spc="-11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100" b="1" spc="-114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100" b="1" spc="-19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1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5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229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100" b="1" spc="40" dirty="0">
                <a:solidFill>
                  <a:srgbClr val="FFFFFF"/>
                </a:solidFill>
                <a:latin typeface="Tahoma"/>
                <a:cs typeface="Tahoma"/>
              </a:rPr>
              <a:t>оо</a:t>
            </a:r>
            <a:r>
              <a:rPr sz="2100" b="1" spc="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100" b="1" spc="-14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100" b="1" spc="9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100" b="1" spc="4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100" b="1" spc="229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100" b="1" spc="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100" b="1" spc="-14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100" b="1" spc="-114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100" b="1" spc="-11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1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23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1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55" dirty="0" err="1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100" b="1" spc="90" dirty="0" err="1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100" b="1" spc="-135" dirty="0" err="1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100" b="1" spc="40" dirty="0" err="1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100" b="1" spc="45" dirty="0" err="1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100" b="1" spc="90" dirty="0" err="1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100" b="1" spc="-110" dirty="0" err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100" b="1" dirty="0" err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100" b="1" spc="145" dirty="0" err="1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100" b="1" spc="25" dirty="0" err="1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2100" b="1" spc="-114" dirty="0" err="1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100" b="1" spc="-195" dirty="0" err="1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100" b="1" spc="45" dirty="0" err="1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100" b="1" spc="-70" dirty="0" err="1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100" b="1" spc="-7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2100" b="1" spc="-135" dirty="0" smtClean="0">
                <a:solidFill>
                  <a:srgbClr val="FFFFFF"/>
                </a:solidFill>
                <a:latin typeface="Tahoma"/>
                <a:cs typeface="Tahoma"/>
              </a:rPr>
              <a:t>ПМПК</a:t>
            </a:r>
            <a:r>
              <a:rPr lang="ru-RU" sz="2100" b="1" spc="-135" dirty="0" smtClean="0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2100" dirty="0">
              <a:latin typeface="Tahoma"/>
              <a:cs typeface="Tahoma"/>
            </a:endParaRPr>
          </a:p>
          <a:p>
            <a:pPr marL="312420" marR="146050" indent="-300355">
              <a:lnSpc>
                <a:spcPct val="80200"/>
              </a:lnSpc>
              <a:spcBef>
                <a:spcPts val="875"/>
              </a:spcBef>
              <a:buClr>
                <a:srgbClr val="ACD433"/>
              </a:buClr>
              <a:buSzPct val="78571"/>
              <a:buFont typeface="Georgia"/>
              <a:buChar char="►"/>
              <a:tabLst>
                <a:tab pos="313055" algn="l"/>
              </a:tabLst>
            </a:pPr>
            <a:r>
              <a:rPr sz="2100" b="1" spc="-10" dirty="0">
                <a:solidFill>
                  <a:srgbClr val="FFFFFF"/>
                </a:solidFill>
                <a:latin typeface="Tahoma"/>
                <a:cs typeface="Tahoma"/>
              </a:rPr>
              <a:t>определение </a:t>
            </a:r>
            <a:r>
              <a:rPr sz="2100" b="1" spc="10" dirty="0">
                <a:solidFill>
                  <a:srgbClr val="FFFFFF"/>
                </a:solidFill>
                <a:latin typeface="Tahoma"/>
                <a:cs typeface="Tahoma"/>
              </a:rPr>
              <a:t>специфических </a:t>
            </a:r>
            <a:r>
              <a:rPr sz="2100" b="1" spc="-90" dirty="0">
                <a:solidFill>
                  <a:srgbClr val="FFFFFF"/>
                </a:solidFill>
                <a:latin typeface="Tahoma"/>
                <a:cs typeface="Tahoma"/>
              </a:rPr>
              <a:t>индивидуальных </a:t>
            </a:r>
            <a:r>
              <a:rPr sz="21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Tahoma"/>
                <a:cs typeface="Tahoma"/>
              </a:rPr>
              <a:t>условий</a:t>
            </a:r>
            <a:r>
              <a:rPr sz="2100" b="1" spc="-20" dirty="0">
                <a:solidFill>
                  <a:srgbClr val="FFFFFF"/>
                </a:solidFill>
                <a:latin typeface="Tahoma"/>
                <a:cs typeface="Tahoma"/>
              </a:rPr>
              <a:t> освоения </a:t>
            </a:r>
            <a:r>
              <a:rPr sz="2100" b="1" spc="-10" dirty="0">
                <a:solidFill>
                  <a:srgbClr val="FFFFFF"/>
                </a:solidFill>
                <a:latin typeface="Tahoma"/>
                <a:cs typeface="Tahoma"/>
              </a:rPr>
              <a:t>адаптированной</a:t>
            </a:r>
            <a:r>
              <a:rPr sz="21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Tahoma"/>
                <a:cs typeface="Tahoma"/>
              </a:rPr>
              <a:t>образовательной </a:t>
            </a:r>
            <a:r>
              <a:rPr sz="2100" b="1" spc="-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ahoma"/>
                <a:cs typeface="Tahoma"/>
              </a:rPr>
              <a:t>программы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обучающимся </a:t>
            </a:r>
            <a:r>
              <a:rPr sz="2100" b="1" spc="235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2100" b="1" spc="-100" dirty="0">
                <a:solidFill>
                  <a:srgbClr val="FFFFFF"/>
                </a:solidFill>
                <a:latin typeface="Tahoma"/>
                <a:cs typeface="Tahoma"/>
              </a:rPr>
              <a:t>ОВЗ </a:t>
            </a:r>
            <a:r>
              <a:rPr sz="2100" b="1" spc="10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2100" b="1" spc="25" dirty="0">
                <a:solidFill>
                  <a:srgbClr val="FFFFFF"/>
                </a:solidFill>
                <a:latin typeface="Tahoma"/>
                <a:cs typeface="Tahoma"/>
              </a:rPr>
              <a:t>основе </a:t>
            </a:r>
            <a:r>
              <a:rPr sz="21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35" dirty="0">
                <a:solidFill>
                  <a:srgbClr val="FFFFFF"/>
                </a:solidFill>
                <a:latin typeface="Tahoma"/>
                <a:cs typeface="Tahoma"/>
              </a:rPr>
              <a:t>комплексной</a:t>
            </a:r>
            <a:r>
              <a:rPr sz="21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45" dirty="0">
                <a:solidFill>
                  <a:srgbClr val="FFFFFF"/>
                </a:solidFill>
                <a:latin typeface="Tahoma"/>
                <a:cs typeface="Tahoma"/>
              </a:rPr>
              <a:t>диагностики;</a:t>
            </a:r>
            <a:endParaRPr sz="2100" dirty="0">
              <a:latin typeface="Tahoma"/>
              <a:cs typeface="Tahoma"/>
            </a:endParaRPr>
          </a:p>
          <a:p>
            <a:pPr marL="312420" marR="5080" indent="-300355" algn="just">
              <a:lnSpc>
                <a:spcPct val="80200"/>
              </a:lnSpc>
              <a:spcBef>
                <a:spcPts val="870"/>
              </a:spcBef>
              <a:buClr>
                <a:srgbClr val="ACD433"/>
              </a:buClr>
              <a:buSzPct val="78571"/>
              <a:buFont typeface="Georgia"/>
              <a:buChar char="►"/>
              <a:tabLst>
                <a:tab pos="313055" algn="l"/>
              </a:tabLst>
            </a:pPr>
            <a:r>
              <a:rPr sz="2100" b="1" spc="-10" dirty="0">
                <a:solidFill>
                  <a:srgbClr val="FFFFFF"/>
                </a:solidFill>
                <a:latin typeface="Tahoma"/>
                <a:cs typeface="Tahoma"/>
              </a:rPr>
              <a:t>определение </a:t>
            </a:r>
            <a:r>
              <a:rPr sz="2100" b="1" spc="-70" dirty="0">
                <a:solidFill>
                  <a:srgbClr val="FFFFFF"/>
                </a:solidFill>
                <a:latin typeface="Tahoma"/>
                <a:cs typeface="Tahoma"/>
              </a:rPr>
              <a:t>индивидуализированных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задач </a:t>
            </a:r>
            <a:r>
              <a:rPr sz="2100" b="1" spc="-65" dirty="0">
                <a:solidFill>
                  <a:srgbClr val="FFFFFF"/>
                </a:solidFill>
                <a:latin typeface="Tahoma"/>
                <a:cs typeface="Tahoma"/>
              </a:rPr>
              <a:t>развития </a:t>
            </a:r>
            <a:r>
              <a:rPr sz="2100" b="1" spc="-6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обучающегося </a:t>
            </a:r>
            <a:r>
              <a:rPr sz="2100" b="1" spc="10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2100" b="1" spc="-55" dirty="0">
                <a:solidFill>
                  <a:srgbClr val="FFFFFF"/>
                </a:solidFill>
                <a:latin typeface="Tahoma"/>
                <a:cs typeface="Tahoma"/>
              </a:rPr>
              <a:t>год </a:t>
            </a:r>
            <a:r>
              <a:rPr sz="2100" b="1" spc="10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2100" b="1" spc="20" dirty="0">
                <a:solidFill>
                  <a:srgbClr val="FFFFFF"/>
                </a:solidFill>
                <a:latin typeface="Tahoma"/>
                <a:cs typeface="Tahoma"/>
              </a:rPr>
              <a:t>основе </a:t>
            </a:r>
            <a:r>
              <a:rPr sz="2100" b="1" spc="-35" dirty="0">
                <a:solidFill>
                  <a:srgbClr val="FFFFFF"/>
                </a:solidFill>
                <a:latin typeface="Tahoma"/>
                <a:cs typeface="Tahoma"/>
              </a:rPr>
              <a:t>анализа </a:t>
            </a:r>
            <a:r>
              <a:rPr sz="2100" b="1" spc="-130" dirty="0">
                <a:solidFill>
                  <a:srgbClr val="FFFFFF"/>
                </a:solidFill>
                <a:latin typeface="Tahoma"/>
                <a:cs typeface="Tahoma"/>
              </a:rPr>
              <a:t>выявленных </a:t>
            </a:r>
            <a:r>
              <a:rPr sz="21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Tahoma"/>
                <a:cs typeface="Tahoma"/>
              </a:rPr>
              <a:t>дефицитов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1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1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70" dirty="0">
                <a:solidFill>
                  <a:srgbClr val="FFFFFF"/>
                </a:solidFill>
                <a:latin typeface="Tahoma"/>
                <a:cs typeface="Tahoma"/>
              </a:rPr>
              <a:t>ресурсов</a:t>
            </a:r>
            <a:r>
              <a:rPr sz="21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ahoma"/>
                <a:cs typeface="Tahoma"/>
              </a:rPr>
              <a:t>обучающегося;</a:t>
            </a:r>
            <a:endParaRPr sz="2100" dirty="0">
              <a:latin typeface="Tahoma"/>
              <a:cs typeface="Tahoma"/>
            </a:endParaRPr>
          </a:p>
          <a:p>
            <a:pPr marL="312420" marR="1285240" indent="-300355" algn="just">
              <a:lnSpc>
                <a:spcPts val="2030"/>
              </a:lnSpc>
              <a:spcBef>
                <a:spcPts val="844"/>
              </a:spcBef>
              <a:buClr>
                <a:srgbClr val="ACD433"/>
              </a:buClr>
              <a:buSzPct val="78571"/>
              <a:buFont typeface="Georgia"/>
              <a:buChar char="►"/>
              <a:tabLst>
                <a:tab pos="387985" algn="l"/>
              </a:tabLst>
            </a:pPr>
            <a:r>
              <a:rPr dirty="0"/>
              <a:t>	</a:t>
            </a:r>
            <a:r>
              <a:rPr sz="2100" b="1" spc="-10" dirty="0">
                <a:solidFill>
                  <a:srgbClr val="FFFFFF"/>
                </a:solidFill>
                <a:latin typeface="Tahoma"/>
                <a:cs typeface="Tahoma"/>
              </a:rPr>
              <a:t>определение </a:t>
            </a:r>
            <a:r>
              <a:rPr sz="2100" b="1" spc="-85" dirty="0">
                <a:solidFill>
                  <a:srgbClr val="FFFFFF"/>
                </a:solidFill>
                <a:latin typeface="Tahoma"/>
                <a:cs typeface="Tahoma"/>
              </a:rPr>
              <a:t>индивидуальных </a:t>
            </a:r>
            <a:r>
              <a:rPr sz="2100" b="1" spc="-45" dirty="0">
                <a:solidFill>
                  <a:srgbClr val="FFFFFF"/>
                </a:solidFill>
                <a:latin typeface="Tahoma"/>
                <a:cs typeface="Tahoma"/>
              </a:rPr>
              <a:t>планируемых </a:t>
            </a:r>
            <a:r>
              <a:rPr sz="2100" b="1" spc="-6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25" dirty="0">
                <a:solidFill>
                  <a:srgbClr val="FFFFFF"/>
                </a:solidFill>
                <a:latin typeface="Tahoma"/>
                <a:cs typeface="Tahoma"/>
              </a:rPr>
              <a:t>результатов образования</a:t>
            </a:r>
            <a:r>
              <a:rPr sz="21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80" dirty="0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21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0" y="1191297"/>
            <a:ext cx="8915399" cy="5501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40535" marR="5080" indent="-1728470" algn="ctr">
              <a:lnSpc>
                <a:spcPct val="100299"/>
              </a:lnSpc>
              <a:spcBef>
                <a:spcPts val="90"/>
              </a:spcBef>
            </a:pPr>
            <a:r>
              <a:rPr sz="3500" spc="-5" dirty="0"/>
              <a:t>Основные</a:t>
            </a:r>
            <a:r>
              <a:rPr sz="3500" spc="-35" dirty="0"/>
              <a:t> </a:t>
            </a:r>
            <a:r>
              <a:rPr sz="3500" spc="30" dirty="0" err="1"/>
              <a:t>этапы</a:t>
            </a:r>
            <a:r>
              <a:rPr sz="3500" spc="-65" dirty="0"/>
              <a:t> </a:t>
            </a:r>
            <a:r>
              <a:rPr sz="3500" spc="-45" dirty="0" err="1" smtClean="0"/>
              <a:t>реализации</a:t>
            </a:r>
            <a:r>
              <a:rPr sz="3500" spc="-15" dirty="0" smtClean="0"/>
              <a:t> </a:t>
            </a:r>
            <a:r>
              <a:rPr sz="3500" spc="-20" dirty="0"/>
              <a:t>ИОМ</a:t>
            </a:r>
            <a:endParaRPr sz="3500" dirty="0"/>
          </a:p>
        </p:txBody>
      </p:sp>
      <p:sp>
        <p:nvSpPr>
          <p:cNvPr id="3" name="object 3"/>
          <p:cNvSpPr/>
          <p:nvPr/>
        </p:nvSpPr>
        <p:spPr>
          <a:xfrm>
            <a:off x="1432559" y="2517647"/>
            <a:ext cx="7893050" cy="631190"/>
          </a:xfrm>
          <a:custGeom>
            <a:avLst/>
            <a:gdLst/>
            <a:ahLst/>
            <a:cxnLst/>
            <a:rect l="l" t="t" r="r" b="b"/>
            <a:pathLst>
              <a:path w="7893050" h="631189">
                <a:moveTo>
                  <a:pt x="7787639" y="630936"/>
                </a:moveTo>
                <a:lnTo>
                  <a:pt x="105155" y="630936"/>
                </a:lnTo>
                <a:lnTo>
                  <a:pt x="64293" y="622649"/>
                </a:lnTo>
                <a:lnTo>
                  <a:pt x="30860" y="600075"/>
                </a:lnTo>
                <a:lnTo>
                  <a:pt x="8286" y="566642"/>
                </a:lnTo>
                <a:lnTo>
                  <a:pt x="0" y="525779"/>
                </a:lnTo>
                <a:lnTo>
                  <a:pt x="0" y="105155"/>
                </a:lnTo>
                <a:lnTo>
                  <a:pt x="8286" y="64293"/>
                </a:lnTo>
                <a:lnTo>
                  <a:pt x="30860" y="30860"/>
                </a:lnTo>
                <a:lnTo>
                  <a:pt x="64293" y="8286"/>
                </a:lnTo>
                <a:lnTo>
                  <a:pt x="105155" y="0"/>
                </a:lnTo>
                <a:lnTo>
                  <a:pt x="7787639" y="0"/>
                </a:lnTo>
                <a:lnTo>
                  <a:pt x="7828502" y="8286"/>
                </a:lnTo>
                <a:lnTo>
                  <a:pt x="7861935" y="30860"/>
                </a:lnTo>
                <a:lnTo>
                  <a:pt x="7884509" y="64293"/>
                </a:lnTo>
                <a:lnTo>
                  <a:pt x="7892796" y="105155"/>
                </a:lnTo>
                <a:lnTo>
                  <a:pt x="7892796" y="525779"/>
                </a:lnTo>
                <a:lnTo>
                  <a:pt x="7884509" y="566642"/>
                </a:lnTo>
                <a:lnTo>
                  <a:pt x="7861935" y="600075"/>
                </a:lnTo>
                <a:lnTo>
                  <a:pt x="7828502" y="622649"/>
                </a:lnTo>
                <a:lnTo>
                  <a:pt x="7787639" y="630936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099" y="3400425"/>
            <a:ext cx="7893050" cy="632460"/>
          </a:xfrm>
          <a:custGeom>
            <a:avLst/>
            <a:gdLst/>
            <a:ahLst/>
            <a:cxnLst/>
            <a:rect l="l" t="t" r="r" b="b"/>
            <a:pathLst>
              <a:path w="7893050" h="632460">
                <a:moveTo>
                  <a:pt x="7787639" y="632460"/>
                </a:moveTo>
                <a:lnTo>
                  <a:pt x="105155" y="632460"/>
                </a:lnTo>
                <a:lnTo>
                  <a:pt x="64293" y="624173"/>
                </a:lnTo>
                <a:lnTo>
                  <a:pt x="30860" y="601599"/>
                </a:lnTo>
                <a:lnTo>
                  <a:pt x="8286" y="568166"/>
                </a:lnTo>
                <a:lnTo>
                  <a:pt x="0" y="527303"/>
                </a:lnTo>
                <a:lnTo>
                  <a:pt x="0" y="106679"/>
                </a:lnTo>
                <a:lnTo>
                  <a:pt x="8286" y="64936"/>
                </a:lnTo>
                <a:lnTo>
                  <a:pt x="30860" y="31051"/>
                </a:lnTo>
                <a:lnTo>
                  <a:pt x="64293" y="8310"/>
                </a:lnTo>
                <a:lnTo>
                  <a:pt x="105155" y="0"/>
                </a:lnTo>
                <a:lnTo>
                  <a:pt x="7787639" y="0"/>
                </a:lnTo>
                <a:lnTo>
                  <a:pt x="7828502" y="8310"/>
                </a:lnTo>
                <a:lnTo>
                  <a:pt x="7861935" y="31051"/>
                </a:lnTo>
                <a:lnTo>
                  <a:pt x="7884509" y="64936"/>
                </a:lnTo>
                <a:lnTo>
                  <a:pt x="7892796" y="106679"/>
                </a:lnTo>
                <a:lnTo>
                  <a:pt x="7892796" y="527303"/>
                </a:lnTo>
                <a:lnTo>
                  <a:pt x="7884509" y="568166"/>
                </a:lnTo>
                <a:lnTo>
                  <a:pt x="7861935" y="601599"/>
                </a:lnTo>
                <a:lnTo>
                  <a:pt x="7828502" y="624173"/>
                </a:lnTo>
                <a:lnTo>
                  <a:pt x="7787639" y="632460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559" y="4971288"/>
            <a:ext cx="7893050" cy="632460"/>
          </a:xfrm>
          <a:custGeom>
            <a:avLst/>
            <a:gdLst/>
            <a:ahLst/>
            <a:cxnLst/>
            <a:rect l="l" t="t" r="r" b="b"/>
            <a:pathLst>
              <a:path w="7893050" h="632460">
                <a:moveTo>
                  <a:pt x="7787639" y="632460"/>
                </a:moveTo>
                <a:lnTo>
                  <a:pt x="105155" y="632460"/>
                </a:lnTo>
                <a:lnTo>
                  <a:pt x="64293" y="624149"/>
                </a:lnTo>
                <a:lnTo>
                  <a:pt x="30860" y="601408"/>
                </a:lnTo>
                <a:lnTo>
                  <a:pt x="8286" y="567523"/>
                </a:lnTo>
                <a:lnTo>
                  <a:pt x="0" y="525780"/>
                </a:lnTo>
                <a:lnTo>
                  <a:pt x="0" y="105156"/>
                </a:lnTo>
                <a:lnTo>
                  <a:pt x="8286" y="64293"/>
                </a:lnTo>
                <a:lnTo>
                  <a:pt x="30860" y="30861"/>
                </a:lnTo>
                <a:lnTo>
                  <a:pt x="64293" y="8286"/>
                </a:lnTo>
                <a:lnTo>
                  <a:pt x="105155" y="0"/>
                </a:lnTo>
                <a:lnTo>
                  <a:pt x="7787639" y="0"/>
                </a:lnTo>
                <a:lnTo>
                  <a:pt x="7828502" y="8286"/>
                </a:lnTo>
                <a:lnTo>
                  <a:pt x="7861935" y="30861"/>
                </a:lnTo>
                <a:lnTo>
                  <a:pt x="7884509" y="64293"/>
                </a:lnTo>
                <a:lnTo>
                  <a:pt x="7892796" y="105156"/>
                </a:lnTo>
                <a:lnTo>
                  <a:pt x="7892796" y="525780"/>
                </a:lnTo>
                <a:lnTo>
                  <a:pt x="7884509" y="567523"/>
                </a:lnTo>
                <a:lnTo>
                  <a:pt x="7861935" y="601408"/>
                </a:lnTo>
                <a:lnTo>
                  <a:pt x="7828502" y="624149"/>
                </a:lnTo>
                <a:lnTo>
                  <a:pt x="7787639" y="632460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2559" y="4111485"/>
            <a:ext cx="7893050" cy="631190"/>
          </a:xfrm>
          <a:custGeom>
            <a:avLst/>
            <a:gdLst/>
            <a:ahLst/>
            <a:cxnLst/>
            <a:rect l="l" t="t" r="r" b="b"/>
            <a:pathLst>
              <a:path w="7893050" h="631189">
                <a:moveTo>
                  <a:pt x="7787639" y="630936"/>
                </a:moveTo>
                <a:lnTo>
                  <a:pt x="105155" y="630936"/>
                </a:lnTo>
                <a:lnTo>
                  <a:pt x="64293" y="622649"/>
                </a:lnTo>
                <a:lnTo>
                  <a:pt x="30860" y="600075"/>
                </a:lnTo>
                <a:lnTo>
                  <a:pt x="8286" y="566642"/>
                </a:lnTo>
                <a:lnTo>
                  <a:pt x="0" y="525779"/>
                </a:lnTo>
                <a:lnTo>
                  <a:pt x="0" y="105155"/>
                </a:lnTo>
                <a:lnTo>
                  <a:pt x="8286" y="64293"/>
                </a:lnTo>
                <a:lnTo>
                  <a:pt x="30860" y="30860"/>
                </a:lnTo>
                <a:lnTo>
                  <a:pt x="64293" y="8286"/>
                </a:lnTo>
                <a:lnTo>
                  <a:pt x="105155" y="0"/>
                </a:lnTo>
                <a:lnTo>
                  <a:pt x="7787639" y="0"/>
                </a:lnTo>
                <a:lnTo>
                  <a:pt x="7828502" y="8286"/>
                </a:lnTo>
                <a:lnTo>
                  <a:pt x="7861935" y="30860"/>
                </a:lnTo>
                <a:lnTo>
                  <a:pt x="7884509" y="64293"/>
                </a:lnTo>
                <a:lnTo>
                  <a:pt x="7892796" y="105155"/>
                </a:lnTo>
                <a:lnTo>
                  <a:pt x="7892796" y="525779"/>
                </a:lnTo>
                <a:lnTo>
                  <a:pt x="7884509" y="566642"/>
                </a:lnTo>
                <a:lnTo>
                  <a:pt x="7861935" y="600075"/>
                </a:lnTo>
                <a:lnTo>
                  <a:pt x="7828502" y="622649"/>
                </a:lnTo>
                <a:lnTo>
                  <a:pt x="7787639" y="630936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31098" y="2628387"/>
            <a:ext cx="8006601" cy="296619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55" dirty="0">
                <a:latin typeface="Tahoma"/>
                <a:cs typeface="Tahoma"/>
              </a:rPr>
              <a:t>Предварительный </a:t>
            </a:r>
            <a:r>
              <a:rPr sz="2450" b="1" spc="-60" dirty="0">
                <a:latin typeface="Tahoma"/>
                <a:cs typeface="Tahoma"/>
              </a:rPr>
              <a:t>(аналитический)</a:t>
            </a:r>
            <a:r>
              <a:rPr sz="2450" b="1" spc="-50" dirty="0">
                <a:latin typeface="Tahoma"/>
                <a:cs typeface="Tahoma"/>
              </a:rPr>
              <a:t> </a:t>
            </a:r>
            <a:r>
              <a:rPr sz="2450" b="1" spc="75" dirty="0">
                <a:latin typeface="Tahoma"/>
                <a:cs typeface="Tahoma"/>
              </a:rPr>
              <a:t>этап</a:t>
            </a:r>
            <a:endParaRPr sz="2450" dirty="0">
              <a:latin typeface="Tahoma"/>
              <a:cs typeface="Tahoma"/>
            </a:endParaRPr>
          </a:p>
          <a:p>
            <a:pPr marL="12700" marR="2644775">
              <a:lnSpc>
                <a:spcPts val="6440"/>
              </a:lnSpc>
              <a:spcBef>
                <a:spcPts val="790"/>
              </a:spcBef>
              <a:tabLst>
                <a:tab pos="3098800" algn="l"/>
              </a:tabLst>
            </a:pPr>
            <a:r>
              <a:rPr sz="2450" b="1" spc="-10" dirty="0" smtClean="0">
                <a:latin typeface="Tahoma"/>
                <a:cs typeface="Tahoma"/>
              </a:rPr>
              <a:t> </a:t>
            </a:r>
            <a:r>
              <a:rPr sz="2450" b="1" spc="-5" dirty="0" smtClean="0">
                <a:latin typeface="Tahoma"/>
                <a:cs typeface="Tahoma"/>
              </a:rPr>
              <a:t> </a:t>
            </a:r>
            <a:r>
              <a:rPr sz="2450" b="1" spc="175" dirty="0" err="1" smtClean="0">
                <a:latin typeface="Tahoma"/>
                <a:cs typeface="Tahoma"/>
              </a:rPr>
              <a:t>О</a:t>
            </a:r>
            <a:r>
              <a:rPr sz="2450" b="1" spc="75" dirty="0" err="1" smtClean="0">
                <a:latin typeface="Tahoma"/>
                <a:cs typeface="Tahoma"/>
              </a:rPr>
              <a:t>р</a:t>
            </a:r>
            <a:r>
              <a:rPr sz="2450" b="1" spc="-240" dirty="0" err="1" smtClean="0">
                <a:latin typeface="Tahoma"/>
                <a:cs typeface="Tahoma"/>
              </a:rPr>
              <a:t>г</a:t>
            </a:r>
            <a:r>
              <a:rPr sz="2450" b="1" spc="150" dirty="0" err="1" smtClean="0">
                <a:latin typeface="Tahoma"/>
                <a:cs typeface="Tahoma"/>
              </a:rPr>
              <a:t>а</a:t>
            </a:r>
            <a:r>
              <a:rPr sz="2450" b="1" spc="-120" dirty="0" err="1" smtClean="0">
                <a:latin typeface="Tahoma"/>
                <a:cs typeface="Tahoma"/>
              </a:rPr>
              <a:t>н</a:t>
            </a:r>
            <a:r>
              <a:rPr sz="2450" b="1" spc="-130" dirty="0" err="1" smtClean="0">
                <a:latin typeface="Tahoma"/>
                <a:cs typeface="Tahoma"/>
              </a:rPr>
              <a:t>и</a:t>
            </a:r>
            <a:r>
              <a:rPr sz="2450" b="1" spc="-185" dirty="0" err="1" smtClean="0">
                <a:latin typeface="Tahoma"/>
                <a:cs typeface="Tahoma"/>
              </a:rPr>
              <a:t>з</a:t>
            </a:r>
            <a:r>
              <a:rPr sz="2450" b="1" spc="130" dirty="0" err="1" smtClean="0">
                <a:latin typeface="Tahoma"/>
                <a:cs typeface="Tahoma"/>
              </a:rPr>
              <a:t>а</a:t>
            </a:r>
            <a:r>
              <a:rPr sz="2450" b="1" spc="65" dirty="0" err="1" smtClean="0">
                <a:latin typeface="Tahoma"/>
                <a:cs typeface="Tahoma"/>
              </a:rPr>
              <a:t>ц</a:t>
            </a:r>
            <a:r>
              <a:rPr sz="2450" b="1" spc="-130" dirty="0" err="1" smtClean="0">
                <a:latin typeface="Tahoma"/>
                <a:cs typeface="Tahoma"/>
              </a:rPr>
              <a:t>и</a:t>
            </a:r>
            <a:r>
              <a:rPr sz="2450" b="1" spc="55" dirty="0" err="1" smtClean="0">
                <a:latin typeface="Tahoma"/>
                <a:cs typeface="Tahoma"/>
              </a:rPr>
              <a:t>о</a:t>
            </a:r>
            <a:r>
              <a:rPr sz="2450" b="1" spc="-120" dirty="0" err="1" smtClean="0">
                <a:latin typeface="Tahoma"/>
                <a:cs typeface="Tahoma"/>
              </a:rPr>
              <a:t>нн</a:t>
            </a:r>
            <a:r>
              <a:rPr sz="2450" b="1" spc="-204" dirty="0" err="1" smtClean="0">
                <a:latin typeface="Tahoma"/>
                <a:cs typeface="Tahoma"/>
              </a:rPr>
              <a:t>ы</a:t>
            </a:r>
            <a:r>
              <a:rPr sz="2450" b="1" spc="-125" dirty="0" err="1" smtClean="0">
                <a:latin typeface="Tahoma"/>
                <a:cs typeface="Tahoma"/>
              </a:rPr>
              <a:t>й</a:t>
            </a:r>
            <a:r>
              <a:rPr lang="ru-RU" sz="2450" b="1" dirty="0">
                <a:latin typeface="Tahoma"/>
                <a:cs typeface="Tahoma"/>
              </a:rPr>
              <a:t> </a:t>
            </a:r>
            <a:r>
              <a:rPr sz="2450" b="1" spc="240" dirty="0" err="1" smtClean="0">
                <a:latin typeface="Tahoma"/>
                <a:cs typeface="Tahoma"/>
              </a:rPr>
              <a:t>э</a:t>
            </a:r>
            <a:r>
              <a:rPr sz="2450" b="1" spc="25" dirty="0" err="1" smtClean="0">
                <a:latin typeface="Tahoma"/>
                <a:cs typeface="Tahoma"/>
              </a:rPr>
              <a:t>т</a:t>
            </a:r>
            <a:r>
              <a:rPr sz="2450" b="1" spc="150" dirty="0" err="1" smtClean="0">
                <a:latin typeface="Tahoma"/>
                <a:cs typeface="Tahoma"/>
              </a:rPr>
              <a:t>а</a:t>
            </a:r>
            <a:r>
              <a:rPr sz="2450" b="1" spc="-70" dirty="0" err="1" smtClean="0">
                <a:latin typeface="Tahoma"/>
                <a:cs typeface="Tahoma"/>
              </a:rPr>
              <a:t>п</a:t>
            </a:r>
            <a:r>
              <a:rPr sz="2450" b="1" spc="-70" dirty="0" smtClean="0">
                <a:latin typeface="Tahoma"/>
                <a:cs typeface="Tahoma"/>
              </a:rPr>
              <a:t>  </a:t>
            </a:r>
            <a:endParaRPr lang="ru-RU" sz="2450" b="1" spc="-70" dirty="0" smtClean="0">
              <a:latin typeface="Tahoma"/>
              <a:cs typeface="Tahoma"/>
            </a:endParaRPr>
          </a:p>
          <a:p>
            <a:pPr marL="12700" marR="2644775">
              <a:lnSpc>
                <a:spcPts val="6440"/>
              </a:lnSpc>
              <a:spcBef>
                <a:spcPts val="790"/>
              </a:spcBef>
              <a:tabLst>
                <a:tab pos="3098800" algn="l"/>
              </a:tabLst>
            </a:pPr>
            <a:r>
              <a:rPr sz="2450" b="1" spc="-70" dirty="0" err="1" smtClean="0">
                <a:latin typeface="Tahoma"/>
                <a:cs typeface="Tahoma"/>
              </a:rPr>
              <a:t>Реализация</a:t>
            </a:r>
            <a:r>
              <a:rPr sz="2450" b="1" spc="-90" dirty="0" smtClean="0">
                <a:latin typeface="Tahoma"/>
                <a:cs typeface="Tahoma"/>
              </a:rPr>
              <a:t> </a:t>
            </a:r>
            <a:r>
              <a:rPr sz="2450" b="1" dirty="0">
                <a:latin typeface="Tahoma"/>
                <a:cs typeface="Tahoma"/>
              </a:rPr>
              <a:t>ИОМ</a:t>
            </a:r>
            <a:endParaRPr sz="24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3964304" algn="l"/>
              </a:tabLst>
            </a:pPr>
            <a:r>
              <a:rPr sz="2450" b="1" spc="-55" dirty="0">
                <a:latin typeface="Tahoma"/>
                <a:cs typeface="Tahoma"/>
              </a:rPr>
              <a:t>Контрольно-оценочный	</a:t>
            </a:r>
            <a:r>
              <a:rPr sz="2450" b="1" spc="75" dirty="0">
                <a:latin typeface="Tahoma"/>
                <a:cs typeface="Tahoma"/>
              </a:rPr>
              <a:t>этап</a:t>
            </a:r>
            <a:endParaRPr sz="24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120" y="885825"/>
            <a:ext cx="8915399" cy="5501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40535" marR="5080" indent="-1728470" algn="ctr">
              <a:lnSpc>
                <a:spcPct val="100299"/>
              </a:lnSpc>
              <a:spcBef>
                <a:spcPts val="90"/>
              </a:spcBef>
            </a:pPr>
            <a:r>
              <a:rPr lang="ru-RU" sz="3500" spc="-5" dirty="0" smtClean="0"/>
              <a:t>Структура ИОМ</a:t>
            </a:r>
            <a:endParaRPr sz="3500" dirty="0"/>
          </a:p>
        </p:txBody>
      </p:sp>
      <p:sp>
        <p:nvSpPr>
          <p:cNvPr id="12" name="TextBox 11"/>
          <p:cNvSpPr txBox="1"/>
          <p:nvPr/>
        </p:nvSpPr>
        <p:spPr>
          <a:xfrm>
            <a:off x="469900" y="1800225"/>
            <a:ext cx="975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 </a:t>
            </a:r>
            <a:r>
              <a:rPr lang="ru-RU" b="1" u="sng" dirty="0">
                <a:solidFill>
                  <a:schemeClr val="bg1"/>
                </a:solidFill>
              </a:rPr>
              <a:t>Цель:</a:t>
            </a:r>
            <a:r>
              <a:rPr lang="ru-RU" b="1" dirty="0">
                <a:solidFill>
                  <a:schemeClr val="bg1"/>
                </a:solidFill>
              </a:rPr>
              <a:t> организация коррекционно-развивающей помощи обучающейся, успешная социализация.</a:t>
            </a:r>
          </a:p>
          <a:p>
            <a:r>
              <a:rPr lang="ru-RU" b="1" u="sng" dirty="0">
                <a:solidFill>
                  <a:schemeClr val="bg1"/>
                </a:solidFill>
              </a:rPr>
              <a:t>Фамилия, имя</a:t>
            </a:r>
            <a:r>
              <a:rPr lang="ru-RU" b="1" u="sng" dirty="0" smtClean="0">
                <a:solidFill>
                  <a:schemeClr val="bg1"/>
                </a:solidFill>
              </a:rPr>
              <a:t>:</a:t>
            </a:r>
            <a:endParaRPr lang="ru-RU" b="1" u="sng" dirty="0">
              <a:solidFill>
                <a:schemeClr val="bg1"/>
              </a:solidFill>
            </a:endParaRPr>
          </a:p>
          <a:p>
            <a:r>
              <a:rPr lang="ru-RU" b="1" u="sng" dirty="0">
                <a:solidFill>
                  <a:schemeClr val="bg1"/>
                </a:solidFill>
              </a:rPr>
              <a:t>Возраст: 3 года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u="sng" dirty="0">
                <a:solidFill>
                  <a:schemeClr val="bg1"/>
                </a:solidFill>
              </a:rPr>
              <a:t>Год реализации: </a:t>
            </a:r>
            <a:r>
              <a:rPr lang="ru-RU" b="1" u="sng" dirty="0" smtClean="0">
                <a:solidFill>
                  <a:schemeClr val="bg1"/>
                </a:solidFill>
              </a:rPr>
              <a:t>2024 </a:t>
            </a:r>
            <a:r>
              <a:rPr lang="ru-RU" b="1" u="sng" dirty="0">
                <a:solidFill>
                  <a:schemeClr val="bg1"/>
                </a:solidFill>
              </a:rPr>
              <a:t>гг. 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u="sng" dirty="0">
                <a:solidFill>
                  <a:schemeClr val="bg1"/>
                </a:solidFill>
              </a:rPr>
              <a:t>       Заключение ПМПК: </a:t>
            </a:r>
            <a:r>
              <a:rPr lang="ru-RU" b="1" dirty="0">
                <a:solidFill>
                  <a:schemeClr val="bg1"/>
                </a:solidFill>
              </a:rPr>
              <a:t>Смешанное парциальное недоразвитие, ОНР </a:t>
            </a:r>
            <a:r>
              <a:rPr lang="en-US" b="1" dirty="0">
                <a:solidFill>
                  <a:schemeClr val="bg1"/>
                </a:solidFill>
              </a:rPr>
              <a:t>I </a:t>
            </a:r>
            <a:r>
              <a:rPr lang="ru-RU" b="1" dirty="0">
                <a:solidFill>
                  <a:schemeClr val="bg1"/>
                </a:solidFill>
              </a:rPr>
              <a:t>уровень речевого развития. </a:t>
            </a:r>
          </a:p>
          <a:p>
            <a:r>
              <a:rPr lang="ru-RU" b="1" u="sng" dirty="0">
                <a:solidFill>
                  <a:schemeClr val="bg1"/>
                </a:solidFill>
              </a:rPr>
              <a:t>Рекомендации ПМПК: </a:t>
            </a:r>
            <a:r>
              <a:rPr lang="ru-RU" b="1" dirty="0">
                <a:solidFill>
                  <a:schemeClr val="bg1"/>
                </a:solidFill>
              </a:rPr>
              <a:t>занятия с педагогом-психологом, учителем- дефектологом по программе АОП ЗПР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Обозначены </a:t>
            </a:r>
            <a:r>
              <a:rPr lang="ru-RU" b="1" u="sng" dirty="0">
                <a:solidFill>
                  <a:schemeClr val="bg1"/>
                </a:solidFill>
              </a:rPr>
              <a:t>направления  развивающей  работы</a:t>
            </a:r>
            <a:r>
              <a:rPr lang="ru-RU" b="1" dirty="0">
                <a:solidFill>
                  <a:schemeClr val="bg1"/>
                </a:solidFill>
              </a:rPr>
              <a:t>:      </a:t>
            </a:r>
          </a:p>
          <a:p>
            <a:r>
              <a:rPr lang="ru-RU" b="1" dirty="0">
                <a:solidFill>
                  <a:schemeClr val="bg1"/>
                </a:solidFill>
              </a:rPr>
              <a:t>1. Развитие пространственной ориентации.</a:t>
            </a:r>
          </a:p>
          <a:p>
            <a:r>
              <a:rPr lang="ru-RU" b="1" dirty="0">
                <a:solidFill>
                  <a:schemeClr val="bg1"/>
                </a:solidFill>
              </a:rPr>
              <a:t>2. Развитие зрительного восприятия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r>
              <a:rPr lang="ru-RU" b="1" dirty="0">
                <a:solidFill>
                  <a:schemeClr val="bg1"/>
                </a:solidFill>
              </a:rPr>
              <a:t>. Развитие концентрации внимания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4. Развитие мыслительной деятельности (классификация, анализ, синтез, обобщение)</a:t>
            </a:r>
          </a:p>
          <a:p>
            <a:r>
              <a:rPr lang="ru-RU" b="1" dirty="0">
                <a:solidFill>
                  <a:schemeClr val="bg1"/>
                </a:solidFill>
              </a:rPr>
              <a:t>5. Развитие зрительного и слухового запоминания.</a:t>
            </a:r>
          </a:p>
          <a:p>
            <a:r>
              <a:rPr lang="ru-RU" b="1" dirty="0">
                <a:solidFill>
                  <a:schemeClr val="bg1"/>
                </a:solidFill>
              </a:rPr>
              <a:t>6. Развитие словарного запаса.</a:t>
            </a:r>
          </a:p>
        </p:txBody>
      </p:sp>
    </p:spTree>
    <p:extLst>
      <p:ext uri="{BB962C8B-B14F-4D97-AF65-F5344CB8AC3E}">
        <p14:creationId xmlns:p14="http://schemas.microsoft.com/office/powerpoint/2010/main" val="34771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435</Words>
  <Application>Microsoft Office PowerPoint</Application>
  <PresentationFormat>Произвольный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Индивидуальный  образовательный маршрут</vt:lpstr>
      <vt:lpstr>Цель</vt:lpstr>
      <vt:lpstr>Индивидуальный  образовательный маршрут</vt:lpstr>
      <vt:lpstr>Индивидуальный  образовательный маршрут</vt:lpstr>
      <vt:lpstr>Организационно-педагогические  условия проектирования и реализации ИОМ</vt:lpstr>
      <vt:lpstr>Основные задачи  по проектированию ИОМ</vt:lpstr>
      <vt:lpstr>Основные этапы реализации ИОМ</vt:lpstr>
      <vt:lpstr>Структура ИОМ</vt:lpstr>
      <vt:lpstr>Презентация PowerPoint</vt:lpstr>
      <vt:lpstr>Презентация PowerPoint</vt:lpstr>
      <vt:lpstr>Презентация PowerPoint</vt:lpstr>
      <vt:lpstr>Первичный мониторинг</vt:lpstr>
      <vt:lpstr>Мониторинг эффективности  реализации ИОМ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ÐŸÐžÐœ_ÐºÑ…Ñ•Ñ†_2020</dc:title>
  <dc:creator>lisa</dc:creator>
  <cp:lastModifiedBy>Светлана</cp:lastModifiedBy>
  <cp:revision>6</cp:revision>
  <cp:lastPrinted>2024-11-11T04:50:28Z</cp:lastPrinted>
  <dcterms:created xsi:type="dcterms:W3CDTF">2024-11-11T04:35:09Z</dcterms:created>
  <dcterms:modified xsi:type="dcterms:W3CDTF">2024-11-12T06:25:54Z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2020-02-26T00:00:00Z</vt:filetime>
  </property>
  <property fmtid="{D5CDD505-2E9C-101B-9397-08002B2CF9AE}" pid="3" name="LastSaved">
    <vt:filetime>2024-11-11T00:00:00Z</vt:filetime>
  </property>
</Properties>
</file>