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sldIdLst>
    <p:sldId id="318" r:id="rId2"/>
    <p:sldId id="260" r:id="rId3"/>
    <p:sldId id="264" r:id="rId4"/>
    <p:sldId id="320" r:id="rId5"/>
    <p:sldId id="321" r:id="rId6"/>
    <p:sldId id="322" r:id="rId7"/>
    <p:sldId id="273" r:id="rId8"/>
    <p:sldId id="275" r:id="rId9"/>
    <p:sldId id="280" r:id="rId10"/>
    <p:sldId id="283" r:id="rId11"/>
    <p:sldId id="285" r:id="rId12"/>
    <p:sldId id="323" r:id="rId13"/>
    <p:sldId id="324" r:id="rId14"/>
    <p:sldId id="325" r:id="rId15"/>
    <p:sldId id="295" r:id="rId16"/>
    <p:sldId id="296" r:id="rId17"/>
    <p:sldId id="326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mtClean="0"/>
              <a:pPr marL="38100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0"/>
          <p:cNvSpPr txBox="1"/>
          <p:nvPr/>
        </p:nvSpPr>
        <p:spPr>
          <a:xfrm>
            <a:off x="1785918" y="1142984"/>
            <a:ext cx="6929486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600" b="1" spc="-5" dirty="0" smtClean="0">
                <a:solidFill>
                  <a:srgbClr val="17375E"/>
                </a:solidFill>
                <a:latin typeface="Arial"/>
                <a:cs typeface="Arial"/>
              </a:rPr>
              <a:t>Проектирование адаптированной образовательной </a:t>
            </a:r>
            <a:r>
              <a:rPr lang="ru-RU" sz="3600" b="1" spc="-5" dirty="0" smtClean="0">
                <a:solidFill>
                  <a:srgbClr val="17375E"/>
                </a:solidFill>
                <a:latin typeface="Arial"/>
                <a:cs typeface="Arial"/>
              </a:rPr>
              <a:t>программы </a:t>
            </a:r>
            <a:r>
              <a:rPr lang="ru-RU" sz="3600" b="1" spc="-5" dirty="0" smtClean="0">
                <a:solidFill>
                  <a:srgbClr val="17375E"/>
                </a:solidFill>
                <a:latin typeface="Arial"/>
                <a:cs typeface="Arial"/>
              </a:rPr>
              <a:t>ребёнка-инвалида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343400"/>
            <a:ext cx="2667000" cy="1428750"/>
          </a:xfrm>
          <a:prstGeom prst="rect">
            <a:avLst/>
          </a:prstGeom>
        </p:spPr>
      </p:pic>
      <p:pic>
        <p:nvPicPr>
          <p:cNvPr id="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66700" y="232906"/>
            <a:ext cx="2286000" cy="2159000"/>
          </a:xfrm>
          <a:prstGeom prst="rect">
            <a:avLst/>
          </a:prstGeom>
        </p:spPr>
      </p:pic>
      <p:sp>
        <p:nvSpPr>
          <p:cNvPr id="7" name="object 24"/>
          <p:cNvSpPr txBox="1"/>
          <p:nvPr/>
        </p:nvSpPr>
        <p:spPr>
          <a:xfrm>
            <a:off x="2285984" y="4143380"/>
            <a:ext cx="6286543" cy="191424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12060">
              <a:lnSpc>
                <a:spcPct val="100000"/>
              </a:lnSpc>
              <a:spcBef>
                <a:spcPts val="535"/>
              </a:spcBef>
            </a:pPr>
            <a:r>
              <a:rPr lang="ru-RU" sz="18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Подготовила: </a:t>
            </a:r>
          </a:p>
          <a:p>
            <a:pPr marL="2512060">
              <a:lnSpc>
                <a:spcPct val="100000"/>
              </a:lnSpc>
              <a:spcBef>
                <a:spcPts val="535"/>
              </a:spcBef>
            </a:pPr>
            <a:r>
              <a:rPr lang="ru-RU" b="1" spc="-10" dirty="0" smtClean="0">
                <a:solidFill>
                  <a:srgbClr val="17375E"/>
                </a:solidFill>
                <a:latin typeface="Calibri"/>
                <a:cs typeface="Calibri"/>
              </a:rPr>
              <a:t>Учитель-логопед  МДОАУ </a:t>
            </a:r>
            <a:r>
              <a:rPr sz="1800" b="1" spc="-5" smtClean="0">
                <a:solidFill>
                  <a:srgbClr val="17375E"/>
                </a:solidFill>
                <a:latin typeface="Calibri"/>
                <a:cs typeface="Calibri"/>
              </a:rPr>
              <a:t>«Детский</a:t>
            </a:r>
            <a:r>
              <a:rPr sz="1800" b="1" spc="-5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>
                <a:solidFill>
                  <a:srgbClr val="17375E"/>
                </a:solidFill>
                <a:latin typeface="Calibri"/>
                <a:cs typeface="Calibri"/>
              </a:rPr>
              <a:t>сад</a:t>
            </a:r>
            <a:r>
              <a:rPr sz="1800" b="1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ru-RU" sz="1800" b="1" spc="-1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5" smtClean="0">
                <a:solidFill>
                  <a:srgbClr val="17375E"/>
                </a:solidFill>
                <a:latin typeface="Calibri"/>
                <a:cs typeface="Calibri"/>
              </a:rPr>
              <a:t>комбинированного</a:t>
            </a:r>
            <a:r>
              <a:rPr sz="1800" b="1" spc="-4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mtClean="0">
                <a:solidFill>
                  <a:srgbClr val="17375E"/>
                </a:solidFill>
                <a:latin typeface="Calibri"/>
                <a:cs typeface="Calibri"/>
              </a:rPr>
              <a:t>вида</a:t>
            </a:r>
            <a:r>
              <a:rPr lang="ru-RU" sz="1800" b="1" dirty="0" smtClean="0">
                <a:solidFill>
                  <a:srgbClr val="17375E"/>
                </a:solidFill>
                <a:latin typeface="Calibri"/>
                <a:cs typeface="Calibri"/>
              </a:rPr>
              <a:t> № 4</a:t>
            </a:r>
            <a:r>
              <a:rPr sz="1800" b="1" smtClean="0">
                <a:solidFill>
                  <a:srgbClr val="17375E"/>
                </a:solidFill>
                <a:latin typeface="Calibri"/>
                <a:cs typeface="Calibri"/>
              </a:rPr>
              <a:t>»</a:t>
            </a:r>
            <a:r>
              <a:rPr lang="ru-RU" sz="1800" b="1" dirty="0" smtClean="0">
                <a:solidFill>
                  <a:srgbClr val="17375E"/>
                </a:solidFill>
                <a:latin typeface="Calibri"/>
                <a:cs typeface="Calibri"/>
              </a:rPr>
              <a:t> города Бузулука </a:t>
            </a:r>
          </a:p>
          <a:p>
            <a:pPr marL="2512060">
              <a:lnSpc>
                <a:spcPct val="100000"/>
              </a:lnSpc>
              <a:spcBef>
                <a:spcPts val="535"/>
              </a:spcBef>
            </a:pPr>
            <a:r>
              <a:rPr lang="ru-RU" sz="1800" b="1" dirty="0" smtClean="0">
                <a:solidFill>
                  <a:srgbClr val="17375E"/>
                </a:solidFill>
                <a:latin typeface="Calibri"/>
                <a:cs typeface="Calibri"/>
              </a:rPr>
              <a:t>Попова И.Н.</a:t>
            </a:r>
            <a:endParaRPr sz="1800" dirty="0">
              <a:latin typeface="Calibri"/>
              <a:cs typeface="Calibri"/>
            </a:endParaRPr>
          </a:p>
          <a:p>
            <a:pPr marL="1721485" marR="6350" indent="-131445" algn="r">
              <a:lnSpc>
                <a:spcPct val="120000"/>
              </a:lnSpc>
            </a:pPr>
            <a:r>
              <a:rPr lang="ru-RU" sz="1800" b="1" spc="-15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1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5786" y="357166"/>
            <a:ext cx="8358214" cy="16651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6714" algn="ctr">
              <a:lnSpc>
                <a:spcPct val="100000"/>
              </a:lnSpc>
              <a:spcBef>
                <a:spcPts val="105"/>
              </a:spcBef>
            </a:pPr>
            <a:r>
              <a:rPr lang="ru-RU" sz="2000" b="1" spc="-15" dirty="0" smtClean="0">
                <a:latin typeface="Arial" pitchFamily="34" charset="0"/>
                <a:cs typeface="Arial" pitchFamily="34" charset="0"/>
              </a:rPr>
              <a:t>Планируемые результаты </a:t>
            </a:r>
          </a:p>
          <a:p>
            <a:pPr marL="1656714" algn="ctr">
              <a:lnSpc>
                <a:spcPct val="100000"/>
              </a:lnSpc>
              <a:spcBef>
                <a:spcPts val="105"/>
              </a:spcBef>
            </a:pPr>
            <a:r>
              <a:rPr sz="2000" b="1" spc="-15" smtClean="0">
                <a:latin typeface="Arial" pitchFamily="34" charset="0"/>
                <a:cs typeface="Arial" pitchFamily="34" charset="0"/>
              </a:rPr>
              <a:t>(возможные</a:t>
            </a:r>
            <a:r>
              <a:rPr sz="2000" b="1" spc="-6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достижения</a:t>
            </a:r>
            <a:r>
              <a:rPr sz="2000" b="1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ребенком</a:t>
            </a:r>
            <a:r>
              <a:rPr sz="2000" b="1" spc="-5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освоения</a:t>
            </a:r>
            <a:r>
              <a:rPr sz="2000" b="1" spc="-3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5" dirty="0">
                <a:latin typeface="Arial" pitchFamily="34" charset="0"/>
                <a:cs typeface="Arial" pitchFamily="34" charset="0"/>
              </a:rPr>
              <a:t>АОП)</a:t>
            </a:r>
            <a:endParaRPr sz="2000" b="1">
              <a:latin typeface="Arial" pitchFamily="34" charset="0"/>
              <a:cs typeface="Arial" pitchFamily="34" charset="0"/>
            </a:endParaRPr>
          </a:p>
          <a:p>
            <a:pPr marL="506095" marR="5080" indent="-480059">
              <a:lnSpc>
                <a:spcPct val="100000"/>
              </a:lnSpc>
              <a:spcBef>
                <a:spcPts val="1540"/>
              </a:spcBef>
            </a:pPr>
            <a:r>
              <a:rPr b="1" spc="-25" dirty="0">
                <a:latin typeface="Arial" pitchFamily="34" charset="0"/>
                <a:cs typeface="Arial" pitchFamily="34" charset="0"/>
              </a:rPr>
              <a:t>Главной </a:t>
            </a:r>
            <a:r>
              <a:rPr b="1" dirty="0">
                <a:latin typeface="Arial" pitchFamily="34" charset="0"/>
                <a:cs typeface="Arial" pitchFamily="34" charset="0"/>
              </a:rPr>
              <a:t>идеей Программы </a:t>
            </a:r>
            <a:r>
              <a:rPr b="1" spc="-5" dirty="0">
                <a:latin typeface="Arial" pitchFamily="34" charset="0"/>
                <a:cs typeface="Arial" pitchFamily="34" charset="0"/>
              </a:rPr>
              <a:t>является </a:t>
            </a:r>
            <a:r>
              <a:rPr b="1" dirty="0">
                <a:latin typeface="Arial" pitchFamily="34" charset="0"/>
                <a:cs typeface="Arial" pitchFamily="34" charset="0"/>
              </a:rPr>
              <a:t>реализация </a:t>
            </a:r>
            <a:r>
              <a:rPr b="1" spc="-5" dirty="0">
                <a:latin typeface="Arial" pitchFamily="34" charset="0"/>
                <a:cs typeface="Arial" pitchFamily="34" charset="0"/>
              </a:rPr>
              <a:t>общеобразовательных </a:t>
            </a:r>
            <a:r>
              <a:rPr b="1" spc="-10" dirty="0">
                <a:latin typeface="Arial" pitchFamily="34" charset="0"/>
                <a:cs typeface="Arial" pitchFamily="34" charset="0"/>
              </a:rPr>
              <a:t>задач дошкольного </a:t>
            </a:r>
            <a:r>
              <a:rPr b="1" spc="-5" dirty="0">
                <a:latin typeface="Arial" pitchFamily="34" charset="0"/>
                <a:cs typeface="Arial" pitchFamily="34" charset="0"/>
              </a:rPr>
              <a:t>образования </a:t>
            </a:r>
            <a:r>
              <a:rPr b="1" spc="-33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с</a:t>
            </a:r>
            <a:r>
              <a:rPr b="1" spc="-15" dirty="0"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latin typeface="Arial" pitchFamily="34" charset="0"/>
                <a:cs typeface="Arial" pitchFamily="34" charset="0"/>
              </a:rPr>
              <a:t>привлечением</a:t>
            </a:r>
            <a:r>
              <a:rPr b="1" spc="25" dirty="0"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latin typeface="Arial" pitchFamily="34" charset="0"/>
                <a:cs typeface="Arial" pitchFamily="34" charset="0"/>
              </a:rPr>
              <a:t>синхронного</a:t>
            </a:r>
            <a:r>
              <a:rPr b="1" spc="5" dirty="0"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latin typeface="Arial" pitchFamily="34" charset="0"/>
                <a:cs typeface="Arial" pitchFamily="34" charset="0"/>
              </a:rPr>
              <a:t>выравнивания </a:t>
            </a:r>
            <a:r>
              <a:rPr b="1" spc="-15" dirty="0">
                <a:latin typeface="Arial" pitchFamily="34" charset="0"/>
                <a:cs typeface="Arial" pitchFamily="34" charset="0"/>
              </a:rPr>
              <a:t>речевого</a:t>
            </a:r>
            <a:r>
              <a:rPr b="1" spc="-2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и</a:t>
            </a:r>
            <a:r>
              <a:rPr b="1" spc="5" dirty="0"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latin typeface="Arial" pitchFamily="34" charset="0"/>
                <a:cs typeface="Arial" pitchFamily="34" charset="0"/>
              </a:rPr>
              <a:t>психического</a:t>
            </a:r>
            <a:r>
              <a:rPr b="1" spc="25" dirty="0">
                <a:latin typeface="Arial" pitchFamily="34" charset="0"/>
                <a:cs typeface="Arial" pitchFamily="34" charset="0"/>
              </a:rPr>
              <a:t> </a:t>
            </a:r>
            <a:r>
              <a:rPr b="1">
                <a:latin typeface="Arial" pitchFamily="34" charset="0"/>
                <a:cs typeface="Arial" pitchFamily="34" charset="0"/>
              </a:rPr>
              <a:t>развития</a:t>
            </a:r>
            <a:r>
              <a:rPr b="1" spc="-20">
                <a:latin typeface="Arial" pitchFamily="34" charset="0"/>
                <a:cs typeface="Arial" pitchFamily="34" charset="0"/>
              </a:rPr>
              <a:t> </a:t>
            </a:r>
            <a:r>
              <a:rPr lang="ru-RU" b="1" spc="-20" dirty="0" smtClean="0">
                <a:latin typeface="Arial" pitchFamily="34" charset="0"/>
                <a:cs typeface="Arial" pitchFamily="34" charset="0"/>
              </a:rPr>
              <a:t>ребёнка</a:t>
            </a:r>
            <a:r>
              <a:rPr b="1" spc="10" smtClean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с </a:t>
            </a:r>
            <a:r>
              <a:rPr b="1">
                <a:latin typeface="Arial" pitchFamily="34" charset="0"/>
                <a:cs typeface="Arial" pitchFamily="34" charset="0"/>
              </a:rPr>
              <a:t>ОВЗ</a:t>
            </a:r>
            <a:r>
              <a:rPr b="1" smtClean="0">
                <a:latin typeface="Arial" pitchFamily="34" charset="0"/>
                <a:cs typeface="Arial" pitchFamily="34" charset="0"/>
              </a:rPr>
              <a:t>.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71678"/>
            <a:ext cx="4900610" cy="250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562475"/>
            <a:ext cx="4867274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071670" y="407194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25487" y="1000108"/>
            <a:ext cx="7918513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b="1" dirty="0" smtClean="0"/>
              <a:t>Прописывается взаимодействие с педагогами и специалистами. 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Составляется план индивидуальной работы по каждому выбранному направлению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• Подбираются игры, упражнения для развития нарушенных функций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• Создается необходимая среда для занятий.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024744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Содержательный раздел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3714776" cy="35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357554" y="464344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25487" y="1000108"/>
            <a:ext cx="79185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object 8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024744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Содержательный раздел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00063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338139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785926"/>
            <a:ext cx="3067047" cy="465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25487" y="1000108"/>
            <a:ext cx="79185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object 8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024744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Содержательный раздел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414338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1000108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План образовательной работы для родителей по развитию способности к общению, к ориентации, к контролю за поведением в условиях семьи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3116"/>
            <a:ext cx="443930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25487" y="1000108"/>
            <a:ext cx="79185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object 8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024744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Содержательный раздел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64578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100010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Регламентирование образовательной деятельности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 ребенком-инвалидом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5257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14752"/>
            <a:ext cx="3933834" cy="286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415899" y="0"/>
            <a:ext cx="8741410" cy="939800"/>
            <a:chOff x="415899" y="0"/>
            <a:chExt cx="8741410" cy="939800"/>
          </a:xfrm>
        </p:grpSpPr>
        <p:sp>
          <p:nvSpPr>
            <p:cNvPr id="9" name="object 9"/>
            <p:cNvSpPr/>
            <p:nvPr/>
          </p:nvSpPr>
          <p:spPr>
            <a:xfrm>
              <a:off x="428599" y="0"/>
              <a:ext cx="8716010" cy="914400"/>
            </a:xfrm>
            <a:custGeom>
              <a:avLst/>
              <a:gdLst/>
              <a:ahLst/>
              <a:cxnLst/>
              <a:rect l="l" t="t" r="r" b="b"/>
              <a:pathLst>
                <a:path w="8716010" h="914400">
                  <a:moveTo>
                    <a:pt x="8563000" y="0"/>
                  </a:moveTo>
                  <a:lnTo>
                    <a:pt x="152400" y="0"/>
                  </a:lnTo>
                  <a:lnTo>
                    <a:pt x="104226" y="7766"/>
                  </a:lnTo>
                  <a:lnTo>
                    <a:pt x="62391" y="29394"/>
                  </a:lnTo>
                  <a:lnTo>
                    <a:pt x="29402" y="62380"/>
                  </a:lnTo>
                  <a:lnTo>
                    <a:pt x="7768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8" y="810182"/>
                  </a:lnTo>
                  <a:lnTo>
                    <a:pt x="29402" y="852019"/>
                  </a:lnTo>
                  <a:lnTo>
                    <a:pt x="62391" y="885005"/>
                  </a:lnTo>
                  <a:lnTo>
                    <a:pt x="104226" y="906633"/>
                  </a:lnTo>
                  <a:lnTo>
                    <a:pt x="152400" y="914400"/>
                  </a:lnTo>
                  <a:lnTo>
                    <a:pt x="8563000" y="914400"/>
                  </a:lnTo>
                  <a:lnTo>
                    <a:pt x="8611183" y="906633"/>
                  </a:lnTo>
                  <a:lnTo>
                    <a:pt x="8653020" y="885005"/>
                  </a:lnTo>
                  <a:lnTo>
                    <a:pt x="8686005" y="852019"/>
                  </a:lnTo>
                  <a:lnTo>
                    <a:pt x="8707634" y="810182"/>
                  </a:lnTo>
                  <a:lnTo>
                    <a:pt x="8715400" y="762000"/>
                  </a:lnTo>
                  <a:lnTo>
                    <a:pt x="8715400" y="152400"/>
                  </a:lnTo>
                  <a:lnTo>
                    <a:pt x="8707634" y="104217"/>
                  </a:lnTo>
                  <a:lnTo>
                    <a:pt x="8686005" y="62380"/>
                  </a:lnTo>
                  <a:lnTo>
                    <a:pt x="8653020" y="29394"/>
                  </a:lnTo>
                  <a:lnTo>
                    <a:pt x="8611183" y="7766"/>
                  </a:lnTo>
                  <a:lnTo>
                    <a:pt x="85630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99" y="0"/>
              <a:ext cx="8716010" cy="914400"/>
            </a:xfrm>
            <a:custGeom>
              <a:avLst/>
              <a:gdLst/>
              <a:ahLst/>
              <a:cxnLst/>
              <a:rect l="l" t="t" r="r" b="b"/>
              <a:pathLst>
                <a:path w="8716010" h="914400">
                  <a:moveTo>
                    <a:pt x="0" y="152400"/>
                  </a:moveTo>
                  <a:lnTo>
                    <a:pt x="7768" y="104217"/>
                  </a:lnTo>
                  <a:lnTo>
                    <a:pt x="29402" y="62380"/>
                  </a:lnTo>
                  <a:lnTo>
                    <a:pt x="62391" y="29394"/>
                  </a:lnTo>
                  <a:lnTo>
                    <a:pt x="104226" y="7766"/>
                  </a:lnTo>
                  <a:lnTo>
                    <a:pt x="152400" y="0"/>
                  </a:lnTo>
                  <a:lnTo>
                    <a:pt x="8563000" y="0"/>
                  </a:lnTo>
                  <a:lnTo>
                    <a:pt x="8611183" y="7766"/>
                  </a:lnTo>
                  <a:lnTo>
                    <a:pt x="8653020" y="29394"/>
                  </a:lnTo>
                  <a:lnTo>
                    <a:pt x="8686005" y="62380"/>
                  </a:lnTo>
                  <a:lnTo>
                    <a:pt x="8707634" y="104217"/>
                  </a:lnTo>
                  <a:lnTo>
                    <a:pt x="8715400" y="152400"/>
                  </a:lnTo>
                  <a:lnTo>
                    <a:pt x="8715400" y="762000"/>
                  </a:lnTo>
                  <a:lnTo>
                    <a:pt x="8707634" y="810182"/>
                  </a:lnTo>
                  <a:lnTo>
                    <a:pt x="8686005" y="852019"/>
                  </a:lnTo>
                  <a:lnTo>
                    <a:pt x="8653020" y="885005"/>
                  </a:lnTo>
                  <a:lnTo>
                    <a:pt x="8611183" y="906633"/>
                  </a:lnTo>
                  <a:lnTo>
                    <a:pt x="8563000" y="914400"/>
                  </a:lnTo>
                  <a:lnTo>
                    <a:pt x="152400" y="914400"/>
                  </a:lnTo>
                  <a:lnTo>
                    <a:pt x="104226" y="906633"/>
                  </a:lnTo>
                  <a:lnTo>
                    <a:pt x="62391" y="885005"/>
                  </a:lnTo>
                  <a:lnTo>
                    <a:pt x="29402" y="852019"/>
                  </a:lnTo>
                  <a:lnTo>
                    <a:pt x="7768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927" y="120395"/>
              <a:ext cx="3496055" cy="5913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6316" y="132587"/>
              <a:ext cx="1554480" cy="579119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  <p:grpSp>
        <p:nvGrpSpPr>
          <p:cNvPr id="14" name="object 14"/>
          <p:cNvGrpSpPr/>
          <p:nvPr/>
        </p:nvGrpSpPr>
        <p:grpSpPr>
          <a:xfrm>
            <a:off x="1729800" y="1285875"/>
            <a:ext cx="7041723" cy="914400"/>
            <a:chOff x="2286000" y="1285875"/>
            <a:chExt cx="5837555" cy="914400"/>
          </a:xfrm>
        </p:grpSpPr>
        <p:sp>
          <p:nvSpPr>
            <p:cNvPr id="15" name="object 15"/>
            <p:cNvSpPr/>
            <p:nvPr/>
          </p:nvSpPr>
          <p:spPr>
            <a:xfrm>
              <a:off x="2286000" y="1285875"/>
              <a:ext cx="5837555" cy="914400"/>
            </a:xfrm>
            <a:custGeom>
              <a:avLst/>
              <a:gdLst/>
              <a:ahLst/>
              <a:cxnLst/>
              <a:rect l="l" t="t" r="r" b="b"/>
              <a:pathLst>
                <a:path w="5837555" h="914400">
                  <a:moveTo>
                    <a:pt x="5684901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5684901" y="914400"/>
                  </a:lnTo>
                  <a:lnTo>
                    <a:pt x="5733035" y="906633"/>
                  </a:lnTo>
                  <a:lnTo>
                    <a:pt x="5774865" y="885005"/>
                  </a:lnTo>
                  <a:lnTo>
                    <a:pt x="5807869" y="852019"/>
                  </a:lnTo>
                  <a:lnTo>
                    <a:pt x="5829522" y="810182"/>
                  </a:lnTo>
                  <a:lnTo>
                    <a:pt x="5837301" y="762000"/>
                  </a:lnTo>
                  <a:lnTo>
                    <a:pt x="5837301" y="152400"/>
                  </a:lnTo>
                  <a:lnTo>
                    <a:pt x="5829522" y="104217"/>
                  </a:lnTo>
                  <a:lnTo>
                    <a:pt x="5807869" y="62380"/>
                  </a:lnTo>
                  <a:lnTo>
                    <a:pt x="5774865" y="29394"/>
                  </a:lnTo>
                  <a:lnTo>
                    <a:pt x="5733035" y="7766"/>
                  </a:lnTo>
                  <a:lnTo>
                    <a:pt x="5684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000" y="1285875"/>
              <a:ext cx="5837555" cy="914400"/>
            </a:xfrm>
            <a:custGeom>
              <a:avLst/>
              <a:gdLst/>
              <a:ahLst/>
              <a:cxnLst/>
              <a:rect l="l" t="t" r="r" b="b"/>
              <a:pathLst>
                <a:path w="5837555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5684901" y="0"/>
                  </a:lnTo>
                  <a:lnTo>
                    <a:pt x="5733035" y="7766"/>
                  </a:lnTo>
                  <a:lnTo>
                    <a:pt x="5774865" y="29394"/>
                  </a:lnTo>
                  <a:lnTo>
                    <a:pt x="5807869" y="62380"/>
                  </a:lnTo>
                  <a:lnTo>
                    <a:pt x="5829522" y="104217"/>
                  </a:lnTo>
                  <a:lnTo>
                    <a:pt x="5837301" y="152400"/>
                  </a:lnTo>
                  <a:lnTo>
                    <a:pt x="5837301" y="762000"/>
                  </a:lnTo>
                  <a:lnTo>
                    <a:pt x="5829522" y="810182"/>
                  </a:lnTo>
                  <a:lnTo>
                    <a:pt x="5807869" y="852019"/>
                  </a:lnTo>
                  <a:lnTo>
                    <a:pt x="5774865" y="885005"/>
                  </a:lnTo>
                  <a:lnTo>
                    <a:pt x="5733035" y="906633"/>
                  </a:lnTo>
                  <a:lnTo>
                    <a:pt x="5684901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0"/>
            <a:ext cx="9144000" cy="6643710"/>
            <a:chOff x="0" y="0"/>
            <a:chExt cx="7930135" cy="6858000"/>
          </a:xfrm>
        </p:grpSpPr>
        <p:sp>
          <p:nvSpPr>
            <p:cNvPr id="21" name="object 21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2876" y="2433468"/>
              <a:ext cx="7287259" cy="1122680"/>
            </a:xfrm>
            <a:custGeom>
              <a:avLst/>
              <a:gdLst/>
              <a:ahLst/>
              <a:cxnLst/>
              <a:rect l="l" t="t" r="r" b="b"/>
              <a:pathLst>
                <a:path w="7287259" h="1122679">
                  <a:moveTo>
                    <a:pt x="7099579" y="0"/>
                  </a:moveTo>
                  <a:lnTo>
                    <a:pt x="187058" y="0"/>
                  </a:lnTo>
                  <a:lnTo>
                    <a:pt x="137329" y="6678"/>
                  </a:lnTo>
                  <a:lnTo>
                    <a:pt x="92644" y="25526"/>
                  </a:lnTo>
                  <a:lnTo>
                    <a:pt x="54786" y="54768"/>
                  </a:lnTo>
                  <a:lnTo>
                    <a:pt x="25537" y="92625"/>
                  </a:lnTo>
                  <a:lnTo>
                    <a:pt x="6681" y="137318"/>
                  </a:lnTo>
                  <a:lnTo>
                    <a:pt x="0" y="187071"/>
                  </a:lnTo>
                  <a:lnTo>
                    <a:pt x="0" y="935354"/>
                  </a:lnTo>
                  <a:lnTo>
                    <a:pt x="6681" y="985053"/>
                  </a:lnTo>
                  <a:lnTo>
                    <a:pt x="25537" y="1029711"/>
                  </a:lnTo>
                  <a:lnTo>
                    <a:pt x="54786" y="1067546"/>
                  </a:lnTo>
                  <a:lnTo>
                    <a:pt x="92644" y="1096776"/>
                  </a:lnTo>
                  <a:lnTo>
                    <a:pt x="137329" y="1115621"/>
                  </a:lnTo>
                  <a:lnTo>
                    <a:pt x="187058" y="1122299"/>
                  </a:lnTo>
                  <a:lnTo>
                    <a:pt x="7099579" y="1122299"/>
                  </a:lnTo>
                  <a:lnTo>
                    <a:pt x="7149331" y="1115621"/>
                  </a:lnTo>
                  <a:lnTo>
                    <a:pt x="7194025" y="1096776"/>
                  </a:lnTo>
                  <a:lnTo>
                    <a:pt x="7231881" y="1067546"/>
                  </a:lnTo>
                  <a:lnTo>
                    <a:pt x="7261123" y="1029711"/>
                  </a:lnTo>
                  <a:lnTo>
                    <a:pt x="7279972" y="985053"/>
                  </a:lnTo>
                  <a:lnTo>
                    <a:pt x="7286650" y="935354"/>
                  </a:lnTo>
                  <a:lnTo>
                    <a:pt x="7286650" y="187071"/>
                  </a:lnTo>
                  <a:lnTo>
                    <a:pt x="7279972" y="137318"/>
                  </a:lnTo>
                  <a:lnTo>
                    <a:pt x="7261123" y="92625"/>
                  </a:lnTo>
                  <a:lnTo>
                    <a:pt x="7231881" y="54768"/>
                  </a:lnTo>
                  <a:lnTo>
                    <a:pt x="7194025" y="25526"/>
                  </a:lnTo>
                  <a:lnTo>
                    <a:pt x="7149331" y="6678"/>
                  </a:lnTo>
                  <a:lnTo>
                    <a:pt x="7099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474" y="2428874"/>
              <a:ext cx="7287259" cy="1122680"/>
            </a:xfrm>
            <a:custGeom>
              <a:avLst/>
              <a:gdLst/>
              <a:ahLst/>
              <a:cxnLst/>
              <a:rect l="l" t="t" r="r" b="b"/>
              <a:pathLst>
                <a:path w="7287259" h="1122679">
                  <a:moveTo>
                    <a:pt x="0" y="187071"/>
                  </a:moveTo>
                  <a:lnTo>
                    <a:pt x="6681" y="137318"/>
                  </a:lnTo>
                  <a:lnTo>
                    <a:pt x="25537" y="92625"/>
                  </a:lnTo>
                  <a:lnTo>
                    <a:pt x="54786" y="54768"/>
                  </a:lnTo>
                  <a:lnTo>
                    <a:pt x="92644" y="25526"/>
                  </a:lnTo>
                  <a:lnTo>
                    <a:pt x="137329" y="6678"/>
                  </a:lnTo>
                  <a:lnTo>
                    <a:pt x="187058" y="0"/>
                  </a:lnTo>
                  <a:lnTo>
                    <a:pt x="7099579" y="0"/>
                  </a:lnTo>
                  <a:lnTo>
                    <a:pt x="7149331" y="6678"/>
                  </a:lnTo>
                  <a:lnTo>
                    <a:pt x="7194025" y="25526"/>
                  </a:lnTo>
                  <a:lnTo>
                    <a:pt x="7231881" y="54768"/>
                  </a:lnTo>
                  <a:lnTo>
                    <a:pt x="7261123" y="92625"/>
                  </a:lnTo>
                  <a:lnTo>
                    <a:pt x="7279972" y="137318"/>
                  </a:lnTo>
                  <a:lnTo>
                    <a:pt x="7286650" y="187071"/>
                  </a:lnTo>
                  <a:lnTo>
                    <a:pt x="7286650" y="935354"/>
                  </a:lnTo>
                  <a:lnTo>
                    <a:pt x="7279972" y="985053"/>
                  </a:lnTo>
                  <a:lnTo>
                    <a:pt x="7261123" y="1029711"/>
                  </a:lnTo>
                  <a:lnTo>
                    <a:pt x="7231881" y="1067546"/>
                  </a:lnTo>
                  <a:lnTo>
                    <a:pt x="7194025" y="1096776"/>
                  </a:lnTo>
                  <a:lnTo>
                    <a:pt x="7149331" y="1115621"/>
                  </a:lnTo>
                  <a:lnTo>
                    <a:pt x="7099579" y="1122299"/>
                  </a:lnTo>
                  <a:lnTo>
                    <a:pt x="187058" y="1122299"/>
                  </a:lnTo>
                  <a:lnTo>
                    <a:pt x="137329" y="1115621"/>
                  </a:lnTo>
                  <a:lnTo>
                    <a:pt x="92644" y="1096776"/>
                  </a:lnTo>
                  <a:lnTo>
                    <a:pt x="54786" y="1067546"/>
                  </a:lnTo>
                  <a:lnTo>
                    <a:pt x="25537" y="1029711"/>
                  </a:lnTo>
                  <a:lnTo>
                    <a:pt x="6681" y="985053"/>
                  </a:lnTo>
                  <a:lnTo>
                    <a:pt x="0" y="935354"/>
                  </a:lnTo>
                  <a:lnTo>
                    <a:pt x="0" y="18707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071670" y="1357298"/>
            <a:ext cx="5929354" cy="142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174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10" dirty="0" smtClean="0">
                <a:solidFill>
                  <a:srgbClr val="4F6128"/>
                </a:solidFill>
                <a:latin typeface="Arial" pitchFamily="34" charset="0"/>
                <a:cs typeface="Arial" pitchFamily="34" charset="0"/>
              </a:rPr>
              <a:t>Описание используемых специальных методов</a:t>
            </a:r>
          </a:p>
          <a:p>
            <a:pPr marL="1221740" algn="ctr">
              <a:lnSpc>
                <a:spcPct val="100000"/>
              </a:lnSpc>
              <a:spcBef>
                <a:spcPts val="95"/>
              </a:spcBef>
            </a:pPr>
            <a:endParaRPr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Calibri"/>
              <a:cs typeface="Calibri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1142976" y="2428868"/>
            <a:ext cx="7143800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174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10" dirty="0" smtClean="0">
                <a:solidFill>
                  <a:srgbClr val="4F6128"/>
                </a:solidFill>
                <a:latin typeface="Arial" pitchFamily="34" charset="0"/>
                <a:cs typeface="Arial" pitchFamily="34" charset="0"/>
              </a:rPr>
              <a:t>Особенности организации развивающей предметно-пространственной среды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"/>
            <a:ext cx="8686800" cy="1071546"/>
          </a:xfrm>
          <a:custGeom>
            <a:avLst/>
            <a:gdLst/>
            <a:ahLst/>
            <a:cxnLst/>
            <a:rect l="l" t="t" r="r" b="b"/>
            <a:pathLst>
              <a:path w="8686800" h="1214755">
                <a:moveTo>
                  <a:pt x="8686800" y="0"/>
                </a:moveTo>
                <a:lnTo>
                  <a:pt x="0" y="0"/>
                </a:lnTo>
                <a:lnTo>
                  <a:pt x="0" y="1214424"/>
                </a:lnTo>
                <a:lnTo>
                  <a:pt x="8686800" y="1214424"/>
                </a:lnTo>
                <a:lnTo>
                  <a:pt x="86868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2033142"/>
            <a:ext cx="8250902" cy="342600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41275" indent="-343535" algn="just">
              <a:lnSpc>
                <a:spcPct val="150000"/>
              </a:lnSpc>
              <a:spcBef>
                <a:spcPts val="459"/>
              </a:spcBef>
              <a:buFont typeface="Arial MT"/>
              <a:buChar char="•"/>
              <a:tabLst>
                <a:tab pos="356235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обновление системы образования (изменение нормативной базы, регламентирующей содержание общего образования) </a:t>
            </a:r>
          </a:p>
          <a:p>
            <a:pPr marL="355600" marR="41275" indent="-343535" algn="just">
              <a:lnSpc>
                <a:spcPct val="150000"/>
              </a:lnSpc>
              <a:spcBef>
                <a:spcPts val="459"/>
              </a:spcBef>
              <a:tabLst>
                <a:tab pos="356235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• предложения педагогов, специалистов по результатам реализации АОП в текущем учебном году </a:t>
            </a:r>
          </a:p>
          <a:p>
            <a:pPr marL="355600" marR="41275" indent="-343535" algn="just">
              <a:lnSpc>
                <a:spcPct val="150000"/>
              </a:lnSpc>
              <a:spcBef>
                <a:spcPts val="459"/>
              </a:spcBef>
              <a:tabLst>
                <a:tab pos="356235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• результаты мониторинга развития ребенка </a:t>
            </a:r>
          </a:p>
          <a:p>
            <a:pPr marL="355600" marR="41275" indent="-343535" algn="just">
              <a:lnSpc>
                <a:spcPct val="150000"/>
              </a:lnSpc>
              <a:spcBef>
                <a:spcPts val="459"/>
              </a:spcBef>
              <a:tabLst>
                <a:tab pos="356235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• обновление списка, используемой литературы, методических пособий и пр.</a:t>
            </a:r>
            <a:endParaRPr sz="20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024744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Изменения и дополнения в АОП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"/>
            <a:ext cx="8686800" cy="1071546"/>
          </a:xfrm>
          <a:custGeom>
            <a:avLst/>
            <a:gdLst/>
            <a:ahLst/>
            <a:cxnLst/>
            <a:rect l="l" t="t" r="r" b="b"/>
            <a:pathLst>
              <a:path w="8686800" h="1214755">
                <a:moveTo>
                  <a:pt x="8686800" y="0"/>
                </a:moveTo>
                <a:lnTo>
                  <a:pt x="0" y="0"/>
                </a:lnTo>
                <a:lnTo>
                  <a:pt x="0" y="1214424"/>
                </a:lnTo>
                <a:lnTo>
                  <a:pt x="8686800" y="1214424"/>
                </a:lnTo>
                <a:lnTo>
                  <a:pt x="86868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  <p:grpSp>
        <p:nvGrpSpPr>
          <p:cNvPr id="3" name="object 5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42976" y="2500306"/>
            <a:ext cx="7024744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Спасибо за внимание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5852" y="642918"/>
            <a:ext cx="7858148" cy="457663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09550" indent="-343535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Calibri"/>
              <a:cs typeface="Calibri"/>
            </a:endParaRPr>
          </a:p>
          <a:p>
            <a:pPr marL="355600" marR="434975">
              <a:spcBef>
                <a:spcPts val="5"/>
              </a:spcBef>
            </a:pPr>
            <a:r>
              <a:rPr sz="2000" spc="-15" dirty="0">
                <a:latin typeface="Arial" pitchFamily="34" charset="0"/>
                <a:cs typeface="Arial" pitchFamily="34" charset="0"/>
              </a:rPr>
              <a:t>«…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содержание</a:t>
            </a:r>
            <a:r>
              <a:rPr sz="2000" b="1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дошкольного</a:t>
            </a:r>
            <a:r>
              <a:rPr sz="2000" b="1" spc="-3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образования</a:t>
            </a:r>
            <a:r>
              <a:rPr sz="20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и </a:t>
            </a:r>
            <a:r>
              <a:rPr sz="20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условия организации обучения </a:t>
            </a:r>
            <a:r>
              <a:rPr sz="2000" b="1" dirty="0">
                <a:latin typeface="Arial" pitchFamily="34" charset="0"/>
                <a:cs typeface="Arial" pitchFamily="34" charset="0"/>
              </a:rPr>
              <a:t>и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воспитания </a:t>
            </a:r>
            <a:r>
              <a:rPr sz="2000" b="1" spc="-53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детей </a:t>
            </a:r>
            <a:r>
              <a:rPr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sz="20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latin typeface="Arial" pitchFamily="34" charset="0"/>
                <a:cs typeface="Arial" pitchFamily="34" charset="0"/>
              </a:rPr>
              <a:t>ограниченными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возможностями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 smtClean="0">
                <a:latin typeface="Arial" pitchFamily="34" charset="0"/>
                <a:cs typeface="Arial" pitchFamily="34" charset="0"/>
              </a:rPr>
              <a:t>здоровья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>
                <a:latin typeface="Arial" pitchFamily="34" charset="0"/>
                <a:cs typeface="Arial" pitchFamily="34" charset="0"/>
              </a:rPr>
              <a:t>определяются</a:t>
            </a:r>
            <a:r>
              <a:rPr sz="2000" b="1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адаптированной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программой,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инвалидов </a:t>
            </a:r>
            <a:r>
              <a:rPr sz="2000" b="1" spc="-5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также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соответствии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индивидуальной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программой</a:t>
            </a:r>
            <a:r>
              <a:rPr sz="2000" b="1" spc="-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реабилитации</a:t>
            </a:r>
            <a:r>
              <a:rPr sz="2000" b="1" spc="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инвалида</a:t>
            </a:r>
            <a:r>
              <a:rPr sz="2000" b="1" spc="25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spc="25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55600" marR="434975">
              <a:lnSpc>
                <a:spcPct val="80100"/>
              </a:lnSpc>
              <a:spcBef>
                <a:spcPts val="5"/>
              </a:spcBef>
            </a:pPr>
            <a:endParaRPr lang="ru-RU" sz="2400" b="1" spc="2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60000" indent="-343535">
              <a:spcBef>
                <a:spcPts val="105"/>
              </a:spcBef>
              <a:tabLst>
                <a:tab pos="1472565" algn="l"/>
                <a:tab pos="1473200" algn="l"/>
              </a:tabLst>
            </a:pP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      Разработка</a:t>
            </a:r>
            <a:r>
              <a:rPr lang="ru-RU" sz="2000" b="1" spc="-7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адаптированной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образовательной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sz="2000" b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относится</a:t>
            </a:r>
            <a:r>
              <a:rPr lang="ru-RU" sz="2000" b="1" spc="-4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компетенции образовательной</a:t>
            </a:r>
            <a:r>
              <a:rPr lang="ru-RU" sz="2000" b="1" spc="-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sz="2000" b="1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осуществляется</a:t>
            </a:r>
            <a:r>
              <a:rPr lang="ru-RU" sz="2000" b="1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spc="-5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соответствии</a:t>
            </a:r>
            <a:r>
              <a:rPr lang="ru-RU" sz="2000" b="1" spc="-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порядком, </a:t>
            </a:r>
            <a:r>
              <a:rPr lang="ru-RU" sz="2000" b="1" spc="-7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принятым и закрепленным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локальным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актом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данной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образовательной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организации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355600" marR="434975">
              <a:lnSpc>
                <a:spcPct val="80100"/>
              </a:lnSpc>
              <a:spcBef>
                <a:spcPts val="5"/>
              </a:spcBef>
            </a:pP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2976" y="0"/>
            <a:ext cx="758063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Закон РФ «Об образовании в РФ»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статья 79 Организация получения образования обучающимися с ограниченными возможностями здоровья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Calibri"/>
                <a:cs typeface="Calibri"/>
              </a:rPr>
              <a:t> </a:t>
            </a:r>
            <a:r>
              <a:rPr lang="ru-RU" b="1" spc="-5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xfrm>
            <a:off x="1428728" y="224490"/>
            <a:ext cx="7143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АЛГОРИТМ </a:t>
            </a:r>
          </a:p>
          <a:p>
            <a:pPr marL="3810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ПРОЕКТИРОВАНИЯ И РЕАЛИЗАЦИИ </a:t>
            </a:r>
          </a:p>
          <a:p>
            <a:pPr marL="3810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АОП ДЛЯ РЕБЁНКА-ИНВАЛИДА В ДОУ </a:t>
            </a:r>
            <a:endParaRPr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224" y="1785926"/>
            <a:ext cx="7892415" cy="3326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spc="-5" smtClean="0">
                <a:latin typeface="Arial" pitchFamily="34" charset="0"/>
                <a:cs typeface="Arial" pitchFamily="34" charset="0"/>
              </a:rPr>
              <a:t>Шаг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smtClean="0">
                <a:latin typeface="Arial" pitchFamily="34" charset="0"/>
                <a:cs typeface="Arial" pitchFamily="34" charset="0"/>
              </a:rPr>
              <a:t>1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Приказ</a:t>
            </a:r>
            <a:r>
              <a:rPr sz="2000" b="1" spc="-4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5">
                <a:latin typeface="Arial" pitchFamily="34" charset="0"/>
                <a:cs typeface="Arial" pitchFamily="34" charset="0"/>
              </a:rPr>
              <a:t>руководителя</a:t>
            </a:r>
            <a:r>
              <a:rPr sz="2000" b="1" spc="-25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smtClean="0">
                <a:latin typeface="Arial" pitchFamily="34" charset="0"/>
                <a:cs typeface="Arial" pitchFamily="34" charset="0"/>
              </a:rPr>
              <a:t>ДО</a:t>
            </a:r>
            <a:r>
              <a:rPr lang="ru-RU" sz="2000" b="1" spc="-20" dirty="0" smtClean="0">
                <a:latin typeface="Arial" pitchFamily="34" charset="0"/>
                <a:cs typeface="Arial" pitchFamily="34" charset="0"/>
              </a:rPr>
              <a:t>У</a:t>
            </a:r>
            <a:r>
              <a:rPr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о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создании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рабочей</a:t>
            </a:r>
            <a:r>
              <a:rPr sz="2000" b="1" spc="-2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группы</a:t>
            </a:r>
            <a:r>
              <a:rPr sz="2000" b="1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>
                <a:latin typeface="Arial" pitchFamily="34" charset="0"/>
                <a:cs typeface="Arial" pitchFamily="34" charset="0"/>
              </a:rPr>
              <a:t>по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разработке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АОП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, </a:t>
            </a:r>
            <a:r>
              <a:rPr sz="20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sz="2000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процедуре</a:t>
            </a:r>
            <a:r>
              <a:rPr sz="20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>
                <a:latin typeface="Arial" pitchFamily="34" charset="0"/>
                <a:cs typeface="Arial" pitchFamily="34" charset="0"/>
              </a:rPr>
              <a:t>утверждения</a:t>
            </a:r>
            <a:r>
              <a:rPr sz="2000" b="1" spc="-3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 smtClean="0">
                <a:latin typeface="Arial" pitchFamily="34" charset="0"/>
                <a:cs typeface="Arial" pitchFamily="34" charset="0"/>
              </a:rPr>
              <a:t>АО</a:t>
            </a:r>
            <a:r>
              <a:rPr lang="ru-RU" sz="2000" b="1" spc="-20" dirty="0" smtClean="0">
                <a:latin typeface="Arial" pitchFamily="34" charset="0"/>
                <a:cs typeface="Arial" pitchFamily="34" charset="0"/>
              </a:rPr>
              <a:t>П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marL="355600" marR="48895" algn="just">
              <a:spcBef>
                <a:spcPts val="215"/>
              </a:spcBef>
            </a:pPr>
            <a:r>
              <a:rPr sz="2000" dirty="0">
                <a:latin typeface="Arial" pitchFamily="34" charset="0"/>
                <a:cs typeface="Arial" pitchFamily="34" charset="0"/>
              </a:rPr>
              <a:t>(участие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родителей, представителей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несовершеннолетних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обучающихся </a:t>
            </a:r>
            <a:r>
              <a:rPr sz="2000" dirty="0">
                <a:latin typeface="Arial" pitchFamily="34" charset="0"/>
                <a:cs typeface="Arial" pitchFamily="34" charset="0"/>
              </a:rPr>
              <a:t>(в </a:t>
            </a:r>
            <a:r>
              <a:rPr sz="2000" spc="-395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соответствии</a:t>
            </a:r>
            <a:r>
              <a:rPr sz="2000" spc="-6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со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latin typeface="Arial" pitchFamily="34" charset="0"/>
                <a:cs typeface="Arial" pitchFamily="34" charset="0"/>
              </a:rPr>
              <a:t>ст.2п.31, ст.3п.10 </a:t>
            </a:r>
            <a:r>
              <a:rPr sz="2000" spc="-10" dirty="0">
                <a:latin typeface="Arial" pitchFamily="34" charset="0"/>
                <a:cs typeface="Arial" pitchFamily="34" charset="0"/>
              </a:rPr>
              <a:t>ФЗ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«Об</a:t>
            </a:r>
            <a:r>
              <a:rPr sz="20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образовании</a:t>
            </a:r>
            <a:r>
              <a:rPr sz="2000" spc="-35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в </a:t>
            </a:r>
            <a:r>
              <a:rPr sz="2000" spc="-5" dirty="0">
                <a:latin typeface="Arial" pitchFamily="34" charset="0"/>
                <a:cs typeface="Arial" pitchFamily="34" charset="0"/>
              </a:rPr>
              <a:t>РФ</a:t>
            </a:r>
            <a:r>
              <a:rPr sz="2000" spc="-5" dirty="0" smtClean="0">
                <a:latin typeface="Arial" pitchFamily="34" charset="0"/>
                <a:cs typeface="Arial" pitchFamily="34" charset="0"/>
              </a:rPr>
              <a:t>»)</a:t>
            </a:r>
            <a:endParaRPr lang="ru-RU" sz="2000" spc="-5" dirty="0" smtClean="0">
              <a:latin typeface="Arial" pitchFamily="34" charset="0"/>
              <a:cs typeface="Arial" pitchFamily="34" charset="0"/>
            </a:endParaRPr>
          </a:p>
          <a:p>
            <a:pPr marL="355600" marR="48895" algn="just">
              <a:spcBef>
                <a:spcPts val="215"/>
              </a:spcBef>
            </a:pPr>
            <a:endParaRPr sz="1600" dirty="0">
              <a:latin typeface="Arial" pitchFamily="34" charset="0"/>
              <a:cs typeface="Arial" pitchFamily="34" charset="0"/>
            </a:endParaRPr>
          </a:p>
          <a:p>
            <a:pPr marL="355600" indent="-342900" algn="just">
              <a:buFont typeface="Arial MT"/>
              <a:buChar char="•"/>
              <a:tabLst>
                <a:tab pos="355600" algn="l"/>
              </a:tabLst>
            </a:pPr>
            <a:r>
              <a:rPr sz="2000" b="1">
                <a:latin typeface="Arial" pitchFamily="34" charset="0"/>
                <a:cs typeface="Arial" pitchFamily="34" charset="0"/>
              </a:rPr>
              <a:t>Шаг</a:t>
            </a:r>
            <a:r>
              <a:rPr sz="2000" b="1" spc="-15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mtClean="0">
                <a:latin typeface="Arial" pitchFamily="34" charset="0"/>
                <a:cs typeface="Arial" pitchFamily="34" charset="0"/>
              </a:rPr>
              <a:t>2</a:t>
            </a:r>
            <a:r>
              <a:rPr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Изучение</a:t>
            </a:r>
            <a:r>
              <a:rPr sz="20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err="1">
                <a:latin typeface="Arial" pitchFamily="34" charset="0"/>
                <a:cs typeface="Arial" pitchFamily="34" charset="0"/>
              </a:rPr>
              <a:t>нормативных</a:t>
            </a:r>
            <a:r>
              <a:rPr sz="2000" b="1" spc="-1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smtClean="0">
                <a:latin typeface="Arial" pitchFamily="34" charset="0"/>
                <a:cs typeface="Arial" pitchFamily="34" charset="0"/>
              </a:rPr>
              <a:t>документов</a:t>
            </a:r>
            <a:endParaRPr lang="ru-RU" sz="2000" b="1" spc="-10" dirty="0" smtClean="0">
              <a:latin typeface="Arial" pitchFamily="34" charset="0"/>
              <a:cs typeface="Arial" pitchFamily="34" charset="0"/>
            </a:endParaRPr>
          </a:p>
          <a:p>
            <a:pPr marL="355600" indent="-342900" algn="just">
              <a:tabLst>
                <a:tab pos="355600" algn="l"/>
              </a:tabLst>
            </a:pPr>
            <a:endParaRPr lang="ru-RU" sz="1600" b="1" spc="-10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Шаг 3.</a:t>
            </a:r>
            <a:r>
              <a:rPr lang="ru-RU" sz="2000" b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Определение</a:t>
            </a:r>
            <a:r>
              <a:rPr lang="ru-RU" sz="2000" b="1" spc="-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5" dirty="0" smtClean="0">
                <a:latin typeface="Arial" pitchFamily="34" charset="0"/>
                <a:cs typeface="Arial" pitchFamily="34" charset="0"/>
              </a:rPr>
              <a:t>содержания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разделов</a:t>
            </a:r>
            <a:r>
              <a:rPr lang="ru-RU" sz="2000" b="1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latin typeface="Arial" pitchFamily="34" charset="0"/>
                <a:cs typeface="Arial" pitchFamily="34" charset="0"/>
              </a:rPr>
              <a:t>программы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55600" indent="-342900" algn="just">
              <a:buFont typeface="Arial MT"/>
              <a:buChar char="•"/>
              <a:tabLst>
                <a:tab pos="355600" algn="l"/>
              </a:tabLst>
            </a:pPr>
            <a:endParaRPr lang="ru-RU" sz="2000" b="1" spc="-10" dirty="0" smtClean="0">
              <a:latin typeface="Arial" pitchFamily="34" charset="0"/>
              <a:cs typeface="Arial" pitchFamily="34" charset="0"/>
            </a:endParaRPr>
          </a:p>
          <a:p>
            <a:pPr marL="355600" indent="-342900" algn="just">
              <a:buFont typeface="Arial MT"/>
              <a:buChar char="•"/>
              <a:tabLst>
                <a:tab pos="355600" algn="l"/>
              </a:tabLst>
            </a:pPr>
            <a:endParaRPr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-4762" y="0"/>
            <a:ext cx="9153525" cy="6868159"/>
            <a:chOff x="-4762" y="0"/>
            <a:chExt cx="9153525" cy="686815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0"/>
              <a:ext cx="8619744" cy="10530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1474" y="0"/>
              <a:ext cx="8572500" cy="986155"/>
            </a:xfrm>
            <a:custGeom>
              <a:avLst/>
              <a:gdLst/>
              <a:ahLst/>
              <a:cxnLst/>
              <a:rect l="l" t="t" r="r" b="b"/>
              <a:pathLst>
                <a:path w="8572500" h="986155">
                  <a:moveTo>
                    <a:pt x="8572500" y="0"/>
                  </a:moveTo>
                  <a:lnTo>
                    <a:pt x="0" y="0"/>
                  </a:lnTo>
                  <a:lnTo>
                    <a:pt x="0" y="985659"/>
                  </a:lnTo>
                  <a:lnTo>
                    <a:pt x="8572500" y="985659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474" y="0"/>
              <a:ext cx="8572500" cy="986155"/>
            </a:xfrm>
            <a:custGeom>
              <a:avLst/>
              <a:gdLst/>
              <a:ahLst/>
              <a:cxnLst/>
              <a:rect l="l" t="t" r="r" b="b"/>
              <a:pathLst>
                <a:path w="8572500" h="986155">
                  <a:moveTo>
                    <a:pt x="0" y="985659"/>
                  </a:moveTo>
                  <a:lnTo>
                    <a:pt x="8572500" y="985659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985659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0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800" b="1" dirty="0" smtClean="0"/>
              <a:t>Разработка и реализация АОП осуществляется поэтапно</a:t>
            </a:r>
          </a:p>
          <a:p>
            <a:pPr marL="514350" indent="-514350" algn="ctr"/>
            <a:endParaRPr lang="ru-RU" b="1" dirty="0" smtClean="0"/>
          </a:p>
          <a:p>
            <a:pPr marL="514350" indent="-514350" algn="just">
              <a:buAutoNum type="arabicPeriod"/>
            </a:pPr>
            <a:r>
              <a:rPr lang="ru-RU" sz="2000" b="1" dirty="0" smtClean="0"/>
              <a:t>Аналитический этап</a:t>
            </a:r>
          </a:p>
          <a:p>
            <a:pPr marL="514350" indent="-514350" algn="just"/>
            <a:r>
              <a:rPr lang="ru-RU" sz="2000" b="1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b="1" dirty="0" smtClean="0"/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Анализ представленной документации.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Углубленная психолого-педагогическая диагностика специалистами и педагогами образовательного учреждения.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Анализ результатов диагностики. В процессе работы специалисты сопровождения обсуждают варианты решения проблем со всеми заинтересованными лицами, и прежде всего с родителями (законными представителями) ребёнка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b="1" dirty="0" smtClean="0"/>
          </a:p>
          <a:p>
            <a:pPr algn="just">
              <a:lnSpc>
                <a:spcPct val="150000"/>
              </a:lnSpc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-4762" y="0"/>
            <a:ext cx="9153525" cy="6868159"/>
            <a:chOff x="-4762" y="0"/>
            <a:chExt cx="9153525" cy="686815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0"/>
              <a:ext cx="8619744" cy="10530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1474" y="0"/>
              <a:ext cx="8572500" cy="986155"/>
            </a:xfrm>
            <a:custGeom>
              <a:avLst/>
              <a:gdLst/>
              <a:ahLst/>
              <a:cxnLst/>
              <a:rect l="l" t="t" r="r" b="b"/>
              <a:pathLst>
                <a:path w="8572500" h="986155">
                  <a:moveTo>
                    <a:pt x="8572500" y="0"/>
                  </a:moveTo>
                  <a:lnTo>
                    <a:pt x="0" y="0"/>
                  </a:lnTo>
                  <a:lnTo>
                    <a:pt x="0" y="985659"/>
                  </a:lnTo>
                  <a:lnTo>
                    <a:pt x="8572500" y="985659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474" y="0"/>
              <a:ext cx="8572500" cy="986155"/>
            </a:xfrm>
            <a:custGeom>
              <a:avLst/>
              <a:gdLst/>
              <a:ahLst/>
              <a:cxnLst/>
              <a:rect l="l" t="t" r="r" b="b"/>
              <a:pathLst>
                <a:path w="8572500" h="986155">
                  <a:moveTo>
                    <a:pt x="0" y="985659"/>
                  </a:moveTo>
                  <a:lnTo>
                    <a:pt x="8572500" y="985659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985659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305342"/>
            <a:ext cx="78581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ВАЖНО</a:t>
            </a:r>
            <a:r>
              <a:rPr lang="ru-RU" sz="2000" b="1" dirty="0" smtClean="0"/>
              <a:t>         </a:t>
            </a:r>
          </a:p>
          <a:p>
            <a:pPr algn="just"/>
            <a:endParaRPr lang="ru-RU" sz="2000" b="1" dirty="0" smtClean="0"/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АОП разрабатываются индивидуально для каждого ребенка с инвалидностью сроком в соответствии с ИПРА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АОП разрабатываются не позднее 2 недель со дня предоставления родителем (законным представителем) воспитанника заключения ПМПК (ИПРА), или со дня принятия коллегиального решения психолого-педагогическим консилиумом ДОУ о разработке и реализации АОП, зафиксированного в заключении.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-4762" y="0"/>
            <a:ext cx="9153525" cy="6868159"/>
            <a:chOff x="-4762" y="0"/>
            <a:chExt cx="9153525" cy="686815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0"/>
              <a:ext cx="8619744" cy="10530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1474" y="0"/>
              <a:ext cx="8572500" cy="986155"/>
            </a:xfrm>
            <a:custGeom>
              <a:avLst/>
              <a:gdLst/>
              <a:ahLst/>
              <a:cxnLst/>
              <a:rect l="l" t="t" r="r" b="b"/>
              <a:pathLst>
                <a:path w="8572500" h="986155">
                  <a:moveTo>
                    <a:pt x="8572500" y="0"/>
                  </a:moveTo>
                  <a:lnTo>
                    <a:pt x="0" y="0"/>
                  </a:lnTo>
                  <a:lnTo>
                    <a:pt x="0" y="985659"/>
                  </a:lnTo>
                  <a:lnTo>
                    <a:pt x="8572500" y="985659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474" y="0"/>
              <a:ext cx="8572500" cy="986155"/>
            </a:xfrm>
            <a:custGeom>
              <a:avLst/>
              <a:gdLst/>
              <a:ahLst/>
              <a:cxnLst/>
              <a:rect l="l" t="t" r="r" b="b"/>
              <a:pathLst>
                <a:path w="8572500" h="986155">
                  <a:moveTo>
                    <a:pt x="0" y="985659"/>
                  </a:moveTo>
                  <a:lnTo>
                    <a:pt x="8572500" y="985659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985659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14290"/>
            <a:ext cx="821533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2. Этап формулировки цели, задач, форм, критериев АОП, ее содержания. </a:t>
            </a:r>
          </a:p>
          <a:p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Цель определяется, исходя из особенностей психофизического развития ребенка, его компенсаторных возможностей.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Цель должна быть конкретной, реалистичной.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этом же этапе определяется содержание программы, предполагаемые результаты освоения программы, методы, формы реализации программы, проходит ее согласование с родителями обучающегося. </a:t>
            </a:r>
          </a:p>
          <a:p>
            <a:pPr>
              <a:lnSpc>
                <a:spcPct val="150000"/>
              </a:lnSpc>
            </a:pPr>
            <a:endParaRPr lang="ru-RU" sz="16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214818"/>
            <a:ext cx="8358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отвечаем</a:t>
            </a:r>
            <a:r>
              <a:rPr lang="ru-RU" b="1" spc="-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spc="-5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ru-RU" b="1" spc="-3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вопросы: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</a:t>
            </a:r>
            <a:r>
              <a:rPr lang="ru-RU" spc="-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pc="-20" dirty="0" smtClean="0">
                <a:latin typeface="Arial" pitchFamily="34" charset="0"/>
                <a:cs typeface="Arial" pitchFamily="34" charset="0"/>
              </a:rPr>
              <a:t>ЧЕГО?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pc="-20" dirty="0" smtClean="0">
                <a:latin typeface="Arial" pitchFamily="34" charset="0"/>
                <a:cs typeface="Arial" pitchFamily="34" charset="0"/>
              </a:rPr>
              <a:t>КТО?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pc="-15" dirty="0" smtClean="0">
                <a:latin typeface="Arial" pitchFamily="34" charset="0"/>
                <a:cs typeface="Arial" pitchFamily="34" charset="0"/>
              </a:rPr>
              <a:t>ЧТО?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КАК?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СКОЛЬКО?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828292" y="84836"/>
            <a:ext cx="6613525" cy="629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80"/>
              </a:lnSpc>
              <a:spcBef>
                <a:spcPts val="95"/>
              </a:spcBef>
            </a:pPr>
            <a:r>
              <a:rPr sz="2200" b="1" spc="-25" dirty="0">
                <a:solidFill>
                  <a:srgbClr val="4F6128"/>
                </a:solidFill>
                <a:latin typeface="Times New Roman"/>
                <a:cs typeface="Times New Roman"/>
              </a:rPr>
              <a:t>АДАПТИРОВАННАЯ</a:t>
            </a:r>
            <a:r>
              <a:rPr sz="2200" b="1" spc="3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4F6128"/>
                </a:solidFill>
                <a:latin typeface="Times New Roman"/>
                <a:cs typeface="Times New Roman"/>
              </a:rPr>
              <a:t>ОСНОВНАЯ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ts val="2380"/>
              </a:lnSpc>
            </a:pPr>
            <a:r>
              <a:rPr sz="2200" b="1" spc="-55" dirty="0">
                <a:solidFill>
                  <a:srgbClr val="4F6128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2200" b="1" spc="2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4F6128"/>
                </a:solidFill>
                <a:latin typeface="Times New Roman"/>
                <a:cs typeface="Times New Roman"/>
              </a:rPr>
              <a:t>ПРОГРАММА:</a:t>
            </a:r>
            <a:r>
              <a:rPr sz="2200" b="1" spc="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4F6128"/>
                </a:solidFill>
                <a:latin typeface="Times New Roman"/>
                <a:cs typeface="Times New Roman"/>
              </a:rPr>
              <a:t>СТРУКТУРА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81451" y="1357249"/>
            <a:ext cx="5986145" cy="5184775"/>
            <a:chOff x="2981451" y="1357249"/>
            <a:chExt cx="5986145" cy="5184775"/>
          </a:xfrm>
        </p:grpSpPr>
        <p:sp>
          <p:nvSpPr>
            <p:cNvPr id="11" name="object 11"/>
            <p:cNvSpPr/>
            <p:nvPr/>
          </p:nvSpPr>
          <p:spPr>
            <a:xfrm>
              <a:off x="2981451" y="1357249"/>
              <a:ext cx="5184775" cy="5184775"/>
            </a:xfrm>
            <a:custGeom>
              <a:avLst/>
              <a:gdLst/>
              <a:ahLst/>
              <a:cxnLst/>
              <a:rect l="l" t="t" r="r" b="b"/>
              <a:pathLst>
                <a:path w="5184775" h="5184775">
                  <a:moveTo>
                    <a:pt x="2592324" y="0"/>
                  </a:moveTo>
                  <a:lnTo>
                    <a:pt x="0" y="5184622"/>
                  </a:lnTo>
                  <a:lnTo>
                    <a:pt x="5184648" y="5184622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708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3775" y="1878584"/>
              <a:ext cx="3369945" cy="1227455"/>
            </a:xfrm>
            <a:custGeom>
              <a:avLst/>
              <a:gdLst/>
              <a:ahLst/>
              <a:cxnLst/>
              <a:rect l="l" t="t" r="r" b="b"/>
              <a:pathLst>
                <a:path w="3369945" h="1227455">
                  <a:moveTo>
                    <a:pt x="3165475" y="0"/>
                  </a:moveTo>
                  <a:lnTo>
                    <a:pt x="204597" y="0"/>
                  </a:lnTo>
                  <a:lnTo>
                    <a:pt x="157674" y="5401"/>
                  </a:lnTo>
                  <a:lnTo>
                    <a:pt x="114605" y="20786"/>
                  </a:lnTo>
                  <a:lnTo>
                    <a:pt x="76617" y="44926"/>
                  </a:lnTo>
                  <a:lnTo>
                    <a:pt x="44936" y="76593"/>
                  </a:lnTo>
                  <a:lnTo>
                    <a:pt x="20789" y="114559"/>
                  </a:lnTo>
                  <a:lnTo>
                    <a:pt x="5401" y="157594"/>
                  </a:lnTo>
                  <a:lnTo>
                    <a:pt x="0" y="204469"/>
                  </a:lnTo>
                  <a:lnTo>
                    <a:pt x="0" y="1022730"/>
                  </a:lnTo>
                  <a:lnTo>
                    <a:pt x="5401" y="1069606"/>
                  </a:lnTo>
                  <a:lnTo>
                    <a:pt x="20789" y="1112641"/>
                  </a:lnTo>
                  <a:lnTo>
                    <a:pt x="44936" y="1150607"/>
                  </a:lnTo>
                  <a:lnTo>
                    <a:pt x="76617" y="1182274"/>
                  </a:lnTo>
                  <a:lnTo>
                    <a:pt x="114605" y="1206414"/>
                  </a:lnTo>
                  <a:lnTo>
                    <a:pt x="157674" y="1221799"/>
                  </a:lnTo>
                  <a:lnTo>
                    <a:pt x="204597" y="1227201"/>
                  </a:lnTo>
                  <a:lnTo>
                    <a:pt x="3165475" y="1227201"/>
                  </a:lnTo>
                  <a:lnTo>
                    <a:pt x="3212350" y="1221799"/>
                  </a:lnTo>
                  <a:lnTo>
                    <a:pt x="3255385" y="1206414"/>
                  </a:lnTo>
                  <a:lnTo>
                    <a:pt x="3293351" y="1182274"/>
                  </a:lnTo>
                  <a:lnTo>
                    <a:pt x="3325018" y="1150607"/>
                  </a:lnTo>
                  <a:lnTo>
                    <a:pt x="3349158" y="1112641"/>
                  </a:lnTo>
                  <a:lnTo>
                    <a:pt x="3364543" y="1069606"/>
                  </a:lnTo>
                  <a:lnTo>
                    <a:pt x="3369945" y="1022730"/>
                  </a:lnTo>
                  <a:lnTo>
                    <a:pt x="3369945" y="204469"/>
                  </a:lnTo>
                  <a:lnTo>
                    <a:pt x="3364543" y="157594"/>
                  </a:lnTo>
                  <a:lnTo>
                    <a:pt x="3349158" y="114559"/>
                  </a:lnTo>
                  <a:lnTo>
                    <a:pt x="3325018" y="76593"/>
                  </a:lnTo>
                  <a:lnTo>
                    <a:pt x="3293351" y="44926"/>
                  </a:lnTo>
                  <a:lnTo>
                    <a:pt x="3255385" y="20786"/>
                  </a:lnTo>
                  <a:lnTo>
                    <a:pt x="3212350" y="5401"/>
                  </a:lnTo>
                  <a:lnTo>
                    <a:pt x="31654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3775" y="1878584"/>
              <a:ext cx="3369945" cy="1227455"/>
            </a:xfrm>
            <a:custGeom>
              <a:avLst/>
              <a:gdLst/>
              <a:ahLst/>
              <a:cxnLst/>
              <a:rect l="l" t="t" r="r" b="b"/>
              <a:pathLst>
                <a:path w="3369945" h="1227455">
                  <a:moveTo>
                    <a:pt x="0" y="204469"/>
                  </a:moveTo>
                  <a:lnTo>
                    <a:pt x="5401" y="157594"/>
                  </a:lnTo>
                  <a:lnTo>
                    <a:pt x="20789" y="114559"/>
                  </a:lnTo>
                  <a:lnTo>
                    <a:pt x="44936" y="76593"/>
                  </a:lnTo>
                  <a:lnTo>
                    <a:pt x="76617" y="44926"/>
                  </a:lnTo>
                  <a:lnTo>
                    <a:pt x="114605" y="20786"/>
                  </a:lnTo>
                  <a:lnTo>
                    <a:pt x="157674" y="5401"/>
                  </a:lnTo>
                  <a:lnTo>
                    <a:pt x="204597" y="0"/>
                  </a:lnTo>
                  <a:lnTo>
                    <a:pt x="3165475" y="0"/>
                  </a:lnTo>
                  <a:lnTo>
                    <a:pt x="3212350" y="5401"/>
                  </a:lnTo>
                  <a:lnTo>
                    <a:pt x="3255385" y="20786"/>
                  </a:lnTo>
                  <a:lnTo>
                    <a:pt x="3293351" y="44926"/>
                  </a:lnTo>
                  <a:lnTo>
                    <a:pt x="3325018" y="76593"/>
                  </a:lnTo>
                  <a:lnTo>
                    <a:pt x="3349158" y="114559"/>
                  </a:lnTo>
                  <a:lnTo>
                    <a:pt x="3364543" y="157594"/>
                  </a:lnTo>
                  <a:lnTo>
                    <a:pt x="3369945" y="204469"/>
                  </a:lnTo>
                  <a:lnTo>
                    <a:pt x="3369945" y="1022730"/>
                  </a:lnTo>
                  <a:lnTo>
                    <a:pt x="3364543" y="1069606"/>
                  </a:lnTo>
                  <a:lnTo>
                    <a:pt x="3349158" y="1112641"/>
                  </a:lnTo>
                  <a:lnTo>
                    <a:pt x="3325018" y="1150607"/>
                  </a:lnTo>
                  <a:lnTo>
                    <a:pt x="3293351" y="1182274"/>
                  </a:lnTo>
                  <a:lnTo>
                    <a:pt x="3255385" y="1206414"/>
                  </a:lnTo>
                  <a:lnTo>
                    <a:pt x="3212350" y="1221799"/>
                  </a:lnTo>
                  <a:lnTo>
                    <a:pt x="3165475" y="1227201"/>
                  </a:lnTo>
                  <a:lnTo>
                    <a:pt x="204597" y="1227201"/>
                  </a:lnTo>
                  <a:lnTo>
                    <a:pt x="157674" y="1221799"/>
                  </a:lnTo>
                  <a:lnTo>
                    <a:pt x="114605" y="1206414"/>
                  </a:lnTo>
                  <a:lnTo>
                    <a:pt x="76617" y="1182274"/>
                  </a:lnTo>
                  <a:lnTo>
                    <a:pt x="44936" y="1150607"/>
                  </a:lnTo>
                  <a:lnTo>
                    <a:pt x="20789" y="1112641"/>
                  </a:lnTo>
                  <a:lnTo>
                    <a:pt x="5401" y="1069606"/>
                  </a:lnTo>
                  <a:lnTo>
                    <a:pt x="0" y="1022730"/>
                  </a:lnTo>
                  <a:lnTo>
                    <a:pt x="0" y="204469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6983" y="2110740"/>
              <a:ext cx="3380232" cy="63550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561076" y="3246501"/>
            <a:ext cx="3429000" cy="2633980"/>
            <a:chOff x="5561076" y="3246501"/>
            <a:chExt cx="3429000" cy="2633980"/>
          </a:xfrm>
        </p:grpSpPr>
        <p:sp>
          <p:nvSpPr>
            <p:cNvPr id="17" name="object 17"/>
            <p:cNvSpPr/>
            <p:nvPr/>
          </p:nvSpPr>
          <p:spPr>
            <a:xfrm>
              <a:off x="5573776" y="3259201"/>
              <a:ext cx="3369945" cy="1227455"/>
            </a:xfrm>
            <a:custGeom>
              <a:avLst/>
              <a:gdLst/>
              <a:ahLst/>
              <a:cxnLst/>
              <a:rect l="l" t="t" r="r" b="b"/>
              <a:pathLst>
                <a:path w="3369945" h="1227454">
                  <a:moveTo>
                    <a:pt x="3165475" y="0"/>
                  </a:moveTo>
                  <a:lnTo>
                    <a:pt x="204597" y="0"/>
                  </a:lnTo>
                  <a:lnTo>
                    <a:pt x="157674" y="5401"/>
                  </a:lnTo>
                  <a:lnTo>
                    <a:pt x="114605" y="20789"/>
                  </a:lnTo>
                  <a:lnTo>
                    <a:pt x="76617" y="44936"/>
                  </a:lnTo>
                  <a:lnTo>
                    <a:pt x="44936" y="76617"/>
                  </a:lnTo>
                  <a:lnTo>
                    <a:pt x="20789" y="114605"/>
                  </a:lnTo>
                  <a:lnTo>
                    <a:pt x="5401" y="157674"/>
                  </a:lnTo>
                  <a:lnTo>
                    <a:pt x="0" y="204597"/>
                  </a:lnTo>
                  <a:lnTo>
                    <a:pt x="0" y="1022731"/>
                  </a:lnTo>
                  <a:lnTo>
                    <a:pt x="5401" y="1069653"/>
                  </a:lnTo>
                  <a:lnTo>
                    <a:pt x="20789" y="1112722"/>
                  </a:lnTo>
                  <a:lnTo>
                    <a:pt x="44936" y="1150710"/>
                  </a:lnTo>
                  <a:lnTo>
                    <a:pt x="76617" y="1182391"/>
                  </a:lnTo>
                  <a:lnTo>
                    <a:pt x="114605" y="1206538"/>
                  </a:lnTo>
                  <a:lnTo>
                    <a:pt x="157674" y="1221926"/>
                  </a:lnTo>
                  <a:lnTo>
                    <a:pt x="204597" y="1227328"/>
                  </a:lnTo>
                  <a:lnTo>
                    <a:pt x="3165475" y="1227328"/>
                  </a:lnTo>
                  <a:lnTo>
                    <a:pt x="3212350" y="1221926"/>
                  </a:lnTo>
                  <a:lnTo>
                    <a:pt x="3255385" y="1206538"/>
                  </a:lnTo>
                  <a:lnTo>
                    <a:pt x="3293351" y="1182391"/>
                  </a:lnTo>
                  <a:lnTo>
                    <a:pt x="3325018" y="1150710"/>
                  </a:lnTo>
                  <a:lnTo>
                    <a:pt x="3349158" y="1112722"/>
                  </a:lnTo>
                  <a:lnTo>
                    <a:pt x="3364543" y="1069653"/>
                  </a:lnTo>
                  <a:lnTo>
                    <a:pt x="3369945" y="1022731"/>
                  </a:lnTo>
                  <a:lnTo>
                    <a:pt x="3369945" y="204597"/>
                  </a:lnTo>
                  <a:lnTo>
                    <a:pt x="3364543" y="157674"/>
                  </a:lnTo>
                  <a:lnTo>
                    <a:pt x="3349158" y="114605"/>
                  </a:lnTo>
                  <a:lnTo>
                    <a:pt x="3325018" y="76617"/>
                  </a:lnTo>
                  <a:lnTo>
                    <a:pt x="3293351" y="44936"/>
                  </a:lnTo>
                  <a:lnTo>
                    <a:pt x="3255385" y="20789"/>
                  </a:lnTo>
                  <a:lnTo>
                    <a:pt x="3212350" y="5401"/>
                  </a:lnTo>
                  <a:lnTo>
                    <a:pt x="31654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3776" y="3259201"/>
              <a:ext cx="3369945" cy="1227455"/>
            </a:xfrm>
            <a:custGeom>
              <a:avLst/>
              <a:gdLst/>
              <a:ahLst/>
              <a:cxnLst/>
              <a:rect l="l" t="t" r="r" b="b"/>
              <a:pathLst>
                <a:path w="3369945" h="1227454">
                  <a:moveTo>
                    <a:pt x="0" y="204597"/>
                  </a:moveTo>
                  <a:lnTo>
                    <a:pt x="5401" y="157674"/>
                  </a:lnTo>
                  <a:lnTo>
                    <a:pt x="20789" y="114605"/>
                  </a:lnTo>
                  <a:lnTo>
                    <a:pt x="44936" y="76617"/>
                  </a:lnTo>
                  <a:lnTo>
                    <a:pt x="76617" y="44936"/>
                  </a:lnTo>
                  <a:lnTo>
                    <a:pt x="114605" y="20789"/>
                  </a:lnTo>
                  <a:lnTo>
                    <a:pt x="157674" y="5401"/>
                  </a:lnTo>
                  <a:lnTo>
                    <a:pt x="204597" y="0"/>
                  </a:lnTo>
                  <a:lnTo>
                    <a:pt x="3165475" y="0"/>
                  </a:lnTo>
                  <a:lnTo>
                    <a:pt x="3212350" y="5401"/>
                  </a:lnTo>
                  <a:lnTo>
                    <a:pt x="3255385" y="20789"/>
                  </a:lnTo>
                  <a:lnTo>
                    <a:pt x="3293351" y="44936"/>
                  </a:lnTo>
                  <a:lnTo>
                    <a:pt x="3325018" y="76617"/>
                  </a:lnTo>
                  <a:lnTo>
                    <a:pt x="3349158" y="114605"/>
                  </a:lnTo>
                  <a:lnTo>
                    <a:pt x="3364543" y="157674"/>
                  </a:lnTo>
                  <a:lnTo>
                    <a:pt x="3369945" y="204597"/>
                  </a:lnTo>
                  <a:lnTo>
                    <a:pt x="3369945" y="1022731"/>
                  </a:lnTo>
                  <a:lnTo>
                    <a:pt x="3364543" y="1069653"/>
                  </a:lnTo>
                  <a:lnTo>
                    <a:pt x="3349158" y="1112722"/>
                  </a:lnTo>
                  <a:lnTo>
                    <a:pt x="3325018" y="1150710"/>
                  </a:lnTo>
                  <a:lnTo>
                    <a:pt x="3293351" y="1182391"/>
                  </a:lnTo>
                  <a:lnTo>
                    <a:pt x="3255385" y="1206538"/>
                  </a:lnTo>
                  <a:lnTo>
                    <a:pt x="3212350" y="1221926"/>
                  </a:lnTo>
                  <a:lnTo>
                    <a:pt x="3165475" y="1227328"/>
                  </a:lnTo>
                  <a:lnTo>
                    <a:pt x="204597" y="1227328"/>
                  </a:lnTo>
                  <a:lnTo>
                    <a:pt x="157674" y="1221926"/>
                  </a:lnTo>
                  <a:lnTo>
                    <a:pt x="114605" y="1206538"/>
                  </a:lnTo>
                  <a:lnTo>
                    <a:pt x="76617" y="1182391"/>
                  </a:lnTo>
                  <a:lnTo>
                    <a:pt x="44936" y="1150710"/>
                  </a:lnTo>
                  <a:lnTo>
                    <a:pt x="20789" y="1112722"/>
                  </a:lnTo>
                  <a:lnTo>
                    <a:pt x="5401" y="1069653"/>
                  </a:lnTo>
                  <a:lnTo>
                    <a:pt x="0" y="1022731"/>
                  </a:lnTo>
                  <a:lnTo>
                    <a:pt x="0" y="204597"/>
                  </a:lnTo>
                  <a:close/>
                </a:path>
              </a:pathLst>
            </a:custGeom>
            <a:ln w="25400">
              <a:solidFill>
                <a:srgbClr val="B0C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2" y="3352800"/>
              <a:ext cx="3339084" cy="5593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1196" y="3720084"/>
              <a:ext cx="1507236" cy="5608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73776" y="4639945"/>
              <a:ext cx="3369945" cy="1227455"/>
            </a:xfrm>
            <a:custGeom>
              <a:avLst/>
              <a:gdLst/>
              <a:ahLst/>
              <a:cxnLst/>
              <a:rect l="l" t="t" r="r" b="b"/>
              <a:pathLst>
                <a:path w="3369945" h="1227454">
                  <a:moveTo>
                    <a:pt x="3165475" y="0"/>
                  </a:moveTo>
                  <a:lnTo>
                    <a:pt x="204597" y="0"/>
                  </a:lnTo>
                  <a:lnTo>
                    <a:pt x="157674" y="5401"/>
                  </a:lnTo>
                  <a:lnTo>
                    <a:pt x="114605" y="20789"/>
                  </a:lnTo>
                  <a:lnTo>
                    <a:pt x="76617" y="44936"/>
                  </a:lnTo>
                  <a:lnTo>
                    <a:pt x="44936" y="76617"/>
                  </a:lnTo>
                  <a:lnTo>
                    <a:pt x="20789" y="114605"/>
                  </a:lnTo>
                  <a:lnTo>
                    <a:pt x="5401" y="157674"/>
                  </a:lnTo>
                  <a:lnTo>
                    <a:pt x="0" y="204596"/>
                  </a:lnTo>
                  <a:lnTo>
                    <a:pt x="0" y="1022718"/>
                  </a:lnTo>
                  <a:lnTo>
                    <a:pt x="5401" y="1069623"/>
                  </a:lnTo>
                  <a:lnTo>
                    <a:pt x="20789" y="1112680"/>
                  </a:lnTo>
                  <a:lnTo>
                    <a:pt x="44936" y="1150661"/>
                  </a:lnTo>
                  <a:lnTo>
                    <a:pt x="76617" y="1182339"/>
                  </a:lnTo>
                  <a:lnTo>
                    <a:pt x="114605" y="1206486"/>
                  </a:lnTo>
                  <a:lnTo>
                    <a:pt x="157674" y="1221874"/>
                  </a:lnTo>
                  <a:lnTo>
                    <a:pt x="204597" y="1227277"/>
                  </a:lnTo>
                  <a:lnTo>
                    <a:pt x="3165475" y="1227277"/>
                  </a:lnTo>
                  <a:lnTo>
                    <a:pt x="3212350" y="1221874"/>
                  </a:lnTo>
                  <a:lnTo>
                    <a:pt x="3255385" y="1206486"/>
                  </a:lnTo>
                  <a:lnTo>
                    <a:pt x="3293351" y="1182339"/>
                  </a:lnTo>
                  <a:lnTo>
                    <a:pt x="3325018" y="1150661"/>
                  </a:lnTo>
                  <a:lnTo>
                    <a:pt x="3349158" y="1112680"/>
                  </a:lnTo>
                  <a:lnTo>
                    <a:pt x="3364543" y="1069623"/>
                  </a:lnTo>
                  <a:lnTo>
                    <a:pt x="3369945" y="1022718"/>
                  </a:lnTo>
                  <a:lnTo>
                    <a:pt x="3369945" y="204596"/>
                  </a:lnTo>
                  <a:lnTo>
                    <a:pt x="3364543" y="157674"/>
                  </a:lnTo>
                  <a:lnTo>
                    <a:pt x="3349158" y="114605"/>
                  </a:lnTo>
                  <a:lnTo>
                    <a:pt x="3325018" y="76617"/>
                  </a:lnTo>
                  <a:lnTo>
                    <a:pt x="3293351" y="44936"/>
                  </a:lnTo>
                  <a:lnTo>
                    <a:pt x="3255385" y="20789"/>
                  </a:lnTo>
                  <a:lnTo>
                    <a:pt x="3212350" y="5401"/>
                  </a:lnTo>
                  <a:lnTo>
                    <a:pt x="31654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73776" y="4639945"/>
              <a:ext cx="3369945" cy="1227455"/>
            </a:xfrm>
            <a:custGeom>
              <a:avLst/>
              <a:gdLst/>
              <a:ahLst/>
              <a:cxnLst/>
              <a:rect l="l" t="t" r="r" b="b"/>
              <a:pathLst>
                <a:path w="3369945" h="1227454">
                  <a:moveTo>
                    <a:pt x="0" y="204596"/>
                  </a:moveTo>
                  <a:lnTo>
                    <a:pt x="5401" y="157674"/>
                  </a:lnTo>
                  <a:lnTo>
                    <a:pt x="20789" y="114605"/>
                  </a:lnTo>
                  <a:lnTo>
                    <a:pt x="44936" y="76617"/>
                  </a:lnTo>
                  <a:lnTo>
                    <a:pt x="76617" y="44936"/>
                  </a:lnTo>
                  <a:lnTo>
                    <a:pt x="114605" y="20789"/>
                  </a:lnTo>
                  <a:lnTo>
                    <a:pt x="157674" y="5401"/>
                  </a:lnTo>
                  <a:lnTo>
                    <a:pt x="204597" y="0"/>
                  </a:lnTo>
                  <a:lnTo>
                    <a:pt x="3165475" y="0"/>
                  </a:lnTo>
                  <a:lnTo>
                    <a:pt x="3212350" y="5401"/>
                  </a:lnTo>
                  <a:lnTo>
                    <a:pt x="3255385" y="20789"/>
                  </a:lnTo>
                  <a:lnTo>
                    <a:pt x="3293351" y="44936"/>
                  </a:lnTo>
                  <a:lnTo>
                    <a:pt x="3325018" y="76617"/>
                  </a:lnTo>
                  <a:lnTo>
                    <a:pt x="3349158" y="114605"/>
                  </a:lnTo>
                  <a:lnTo>
                    <a:pt x="3364543" y="157674"/>
                  </a:lnTo>
                  <a:lnTo>
                    <a:pt x="3369945" y="204596"/>
                  </a:lnTo>
                  <a:lnTo>
                    <a:pt x="3369945" y="1022718"/>
                  </a:lnTo>
                  <a:lnTo>
                    <a:pt x="3364543" y="1069623"/>
                  </a:lnTo>
                  <a:lnTo>
                    <a:pt x="3349158" y="1112680"/>
                  </a:lnTo>
                  <a:lnTo>
                    <a:pt x="3325018" y="1150661"/>
                  </a:lnTo>
                  <a:lnTo>
                    <a:pt x="3293351" y="1182339"/>
                  </a:lnTo>
                  <a:lnTo>
                    <a:pt x="3255385" y="1206486"/>
                  </a:lnTo>
                  <a:lnTo>
                    <a:pt x="3212350" y="1221874"/>
                  </a:lnTo>
                  <a:lnTo>
                    <a:pt x="3165475" y="1227277"/>
                  </a:lnTo>
                  <a:lnTo>
                    <a:pt x="204597" y="1227277"/>
                  </a:lnTo>
                  <a:lnTo>
                    <a:pt x="157674" y="1221874"/>
                  </a:lnTo>
                  <a:lnTo>
                    <a:pt x="114605" y="1206486"/>
                  </a:lnTo>
                  <a:lnTo>
                    <a:pt x="76617" y="1182339"/>
                  </a:lnTo>
                  <a:lnTo>
                    <a:pt x="44936" y="1150661"/>
                  </a:lnTo>
                  <a:lnTo>
                    <a:pt x="20789" y="1112680"/>
                  </a:lnTo>
                  <a:lnTo>
                    <a:pt x="5401" y="1069623"/>
                  </a:lnTo>
                  <a:lnTo>
                    <a:pt x="0" y="1022718"/>
                  </a:lnTo>
                  <a:lnTo>
                    <a:pt x="0" y="204596"/>
                  </a:lnTo>
                  <a:close/>
                </a:path>
              </a:pathLst>
            </a:custGeom>
            <a:ln w="25400">
              <a:solidFill>
                <a:srgbClr val="B0C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5564" y="4771644"/>
              <a:ext cx="3314699" cy="5196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4536" y="5114544"/>
              <a:ext cx="1402079" cy="51968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500306"/>
            <a:ext cx="271081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785794"/>
            <a:ext cx="258536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398" y="0"/>
            <a:ext cx="8610600" cy="981075"/>
            <a:chOff x="533398" y="0"/>
            <a:chExt cx="8610600" cy="981075"/>
          </a:xfrm>
        </p:grpSpPr>
        <p:sp>
          <p:nvSpPr>
            <p:cNvPr id="3" name="object 3"/>
            <p:cNvSpPr/>
            <p:nvPr/>
          </p:nvSpPr>
          <p:spPr>
            <a:xfrm>
              <a:off x="533398" y="0"/>
              <a:ext cx="8610600" cy="981075"/>
            </a:xfrm>
            <a:custGeom>
              <a:avLst/>
              <a:gdLst/>
              <a:ahLst/>
              <a:cxnLst/>
              <a:rect l="l" t="t" r="r" b="b"/>
              <a:pathLst>
                <a:path w="8610600" h="981075">
                  <a:moveTo>
                    <a:pt x="0" y="980694"/>
                  </a:moveTo>
                  <a:lnTo>
                    <a:pt x="8610601" y="980694"/>
                  </a:lnTo>
                  <a:lnTo>
                    <a:pt x="8610601" y="0"/>
                  </a:lnTo>
                  <a:lnTo>
                    <a:pt x="0" y="0"/>
                  </a:lnTo>
                  <a:lnTo>
                    <a:pt x="0" y="980694"/>
                  </a:lnTo>
                  <a:close/>
                </a:path>
              </a:pathLst>
            </a:custGeom>
            <a:solidFill>
              <a:srgbClr val="EBF0DE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6460" y="45719"/>
              <a:ext cx="3505200" cy="6583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2163" y="45719"/>
              <a:ext cx="1985772" cy="6583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85786" y="1000108"/>
            <a:ext cx="8072494" cy="22711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800" indent="-419734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431800" algn="l"/>
                <a:tab pos="432434" algn="l"/>
              </a:tabLst>
            </a:pPr>
            <a:r>
              <a:rPr b="1" spc="-5" dirty="0">
                <a:latin typeface="Arial" pitchFamily="34" charset="0"/>
                <a:cs typeface="Arial" pitchFamily="34" charset="0"/>
              </a:rPr>
              <a:t>Актуальность</a:t>
            </a:r>
            <a:endParaRPr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b="1" dirty="0">
                <a:latin typeface="Arial" pitchFamily="34" charset="0"/>
                <a:cs typeface="Arial" pitchFamily="34" charset="0"/>
              </a:rPr>
              <a:t>Нормативные</a:t>
            </a:r>
            <a:r>
              <a:rPr b="1" spc="-60" dirty="0"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latin typeface="Arial" pitchFamily="34" charset="0"/>
                <a:cs typeface="Arial" pitchFamily="34" charset="0"/>
              </a:rPr>
              <a:t>документы</a:t>
            </a:r>
            <a:endParaRPr>
              <a:latin typeface="Arial" pitchFamily="34" charset="0"/>
              <a:cs typeface="Arial" pitchFamily="34" charset="0"/>
            </a:endParaRPr>
          </a:p>
          <a:p>
            <a:pPr marL="355600" indent="-343535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b="1" spc="-20" dirty="0">
                <a:latin typeface="Arial" pitchFamily="34" charset="0"/>
                <a:cs typeface="Arial" pitchFamily="34" charset="0"/>
              </a:rPr>
              <a:t>Цели</a:t>
            </a:r>
            <a:r>
              <a:rPr b="1" spc="-10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и</a:t>
            </a:r>
            <a:r>
              <a:rPr b="1" spc="-15" dirty="0"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latin typeface="Arial" pitchFamily="34" charset="0"/>
                <a:cs typeface="Arial" pitchFamily="34" charset="0"/>
              </a:rPr>
              <a:t>задачи </a:t>
            </a:r>
            <a:r>
              <a:rPr b="1" spc="-5">
                <a:latin typeface="Arial" pitchFamily="34" charset="0"/>
                <a:cs typeface="Arial" pitchFamily="34" charset="0"/>
              </a:rPr>
              <a:t>реализации</a:t>
            </a:r>
            <a:r>
              <a:rPr b="1" spc="5">
                <a:latin typeface="Arial" pitchFamily="34" charset="0"/>
                <a:cs typeface="Arial" pitchFamily="34" charset="0"/>
              </a:rPr>
              <a:t> </a:t>
            </a:r>
            <a:r>
              <a:rPr b="1" spc="-5" smtClean="0">
                <a:latin typeface="Arial" pitchFamily="34" charset="0"/>
                <a:cs typeface="Arial" pitchFamily="34" charset="0"/>
              </a:rPr>
              <a:t>программы</a:t>
            </a:r>
            <a:endParaRPr lang="ru-RU" b="1" spc="-5" dirty="0" smtClean="0">
              <a:latin typeface="Arial" pitchFamily="34" charset="0"/>
              <a:cs typeface="Arial" pitchFamily="34" charset="0"/>
            </a:endParaRP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b="1" smtClean="0">
                <a:latin typeface="Arial" pitchFamily="34" charset="0"/>
                <a:cs typeface="Arial" pitchFamily="34" charset="0"/>
              </a:rPr>
              <a:t>Принципы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подходы </a:t>
            </a:r>
            <a:r>
              <a:rPr lang="ru-RU" b="1" spc="-10" dirty="0" smtClean="0">
                <a:latin typeface="Arial" pitchFamily="34" charset="0"/>
                <a:cs typeface="Arial" pitchFamily="34" charset="0"/>
              </a:rPr>
              <a:t>к формированию программы</a:t>
            </a: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b="1" spc="-5" dirty="0" smtClean="0">
                <a:latin typeface="Arial" pitchFamily="34" charset="0"/>
                <a:cs typeface="Arial" pitchFamily="34" charset="0"/>
              </a:rPr>
              <a:t>Индивидуальные особенности</a:t>
            </a:r>
            <a:endParaRPr lang="ru-RU" b="1" spc="-10" dirty="0" smtClean="0">
              <a:latin typeface="Arial" pitchFamily="34" charset="0"/>
              <a:cs typeface="Arial" pitchFamily="34" charset="0"/>
            </a:endParaRP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b="1" spc="-10" dirty="0" smtClean="0">
                <a:latin typeface="Arial" pitchFamily="34" charset="0"/>
                <a:cs typeface="Arial" pitchFamily="34" charset="0"/>
              </a:rPr>
              <a:t>Планируемые результаты освоения программы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0"/>
            <a:ext cx="1224280" cy="6867525"/>
            <a:chOff x="-4762" y="0"/>
            <a:chExt cx="1224280" cy="686752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7200" y="6858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29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6858000"/>
                  </a:moveTo>
                  <a:lnTo>
                    <a:pt x="457200" y="6858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8291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19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198" y="6858000"/>
                  </a:lnTo>
                  <a:lnTo>
                    <a:pt x="76198" y="0"/>
                  </a:lnTo>
                  <a:close/>
                </a:path>
              </a:pathLst>
            </a:custGeom>
            <a:solidFill>
              <a:srgbClr val="DB93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0" y="6858000"/>
                  </a:moveTo>
                  <a:lnTo>
                    <a:pt x="76198" y="6858000"/>
                  </a:lnTo>
                  <a:lnTo>
                    <a:pt x="7619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" cy="1371600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429000"/>
            <a:ext cx="5143536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86256"/>
            <a:ext cx="5000660" cy="13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00034" y="607220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286124"/>
            <a:ext cx="339161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24744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Индивидуальные особенности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50387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28794" y="385762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Пример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549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особенности</vt:lpstr>
      <vt:lpstr>Презентация PowerPoint</vt:lpstr>
      <vt:lpstr>Содержательный раздел</vt:lpstr>
      <vt:lpstr>Содержательный раздел</vt:lpstr>
      <vt:lpstr>Содержательный раздел</vt:lpstr>
      <vt:lpstr>Содержательный раздел</vt:lpstr>
      <vt:lpstr>Презентация PowerPoint</vt:lpstr>
      <vt:lpstr>Изменения и дополнения в АОП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61</cp:revision>
  <dcterms:created xsi:type="dcterms:W3CDTF">2022-05-23T07:40:59Z</dcterms:created>
  <dcterms:modified xsi:type="dcterms:W3CDTF">2024-11-14T11:15:22Z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2022-05-23T00:00:00Z</vt:filetime>
  </property>
</Properties>
</file>