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70" r:id="rId5"/>
    <p:sldId id="261" r:id="rId6"/>
    <p:sldId id="264" r:id="rId7"/>
    <p:sldId id="265" r:id="rId8"/>
    <p:sldId id="272" r:id="rId9"/>
    <p:sldId id="268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9F4F-0325-4BFF-A0A6-4030A4214C77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80C7-C486-4ECE-8CC0-17412728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16824" cy="468052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выстраивания адаптированной программы для ребенка-инвалида с РАС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картой реабилитации и абилитации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Кузьмина М.А.,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 МДОАУ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сад комбинированной направленности №33»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284984"/>
            <a:ext cx="69847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1112985"/>
            <a:ext cx="7416824" cy="28083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cs typeface="Times New Roman" pitchFamily="18" charset="0"/>
              </a:rPr>
              <a:t/>
            </a:r>
            <a:br>
              <a:rPr lang="ru-RU" sz="2800" i="1" dirty="0" smtClean="0"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42420"/>
              </p:ext>
            </p:extLst>
          </p:nvPr>
        </p:nvGraphicFramePr>
        <p:xfrm>
          <a:off x="827584" y="2378073"/>
          <a:ext cx="7488832" cy="324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080"/>
                <a:gridCol w="5655934"/>
                <a:gridCol w="970818"/>
              </a:tblGrid>
              <a:tr h="641363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Содержательный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раздел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409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Взаимодействие педагогов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и специалистов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1145911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764704"/>
            <a:ext cx="7416824" cy="5688632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Специальные </a:t>
            </a:r>
            <a:r>
              <a:rPr lang="ru-RU" sz="2800" b="1" dirty="0"/>
              <a:t>условия для развития вербальной </a:t>
            </a:r>
            <a:r>
              <a:rPr lang="ru-RU" sz="2800" b="1" dirty="0" smtClean="0"/>
              <a:t>коммуникации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800" b="1" dirty="0"/>
              <a:t>- занятие строится на визуальном </a:t>
            </a:r>
            <a:r>
              <a:rPr lang="ru-RU" sz="1800" b="1" dirty="0" smtClean="0"/>
              <a:t>материале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поддержание эмоционального контакта </a:t>
            </a:r>
            <a:br>
              <a:rPr lang="ru-RU" sz="1800" b="1" dirty="0"/>
            </a:br>
            <a:r>
              <a:rPr lang="ru-RU" sz="1800" b="1" dirty="0"/>
              <a:t>- доброжелательное </a:t>
            </a:r>
            <a:r>
              <a:rPr lang="ru-RU" sz="1800" b="1" dirty="0" smtClean="0"/>
              <a:t>отношение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предупреждение сенсорной </a:t>
            </a:r>
            <a:r>
              <a:rPr lang="ru-RU" sz="1800" b="1" dirty="0" smtClean="0"/>
              <a:t>перегрузки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поощрение социально одобряемого </a:t>
            </a:r>
            <a:r>
              <a:rPr lang="ru-RU" sz="1800" b="1" dirty="0" smtClean="0"/>
              <a:t>поведения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применение подсказок в работе </a:t>
            </a:r>
            <a:r>
              <a:rPr lang="ru-RU" sz="1800" b="1" dirty="0" smtClean="0"/>
              <a:t> </a:t>
            </a:r>
            <a:r>
              <a:rPr lang="ru-RU" sz="1800" b="1" dirty="0"/>
              <a:t>с целью уменьшения количества ошибок и предотвращения формирования негативного отношения к </a:t>
            </a:r>
            <a:r>
              <a:rPr lang="ru-RU" sz="1800" b="1" dirty="0" smtClean="0"/>
              <a:t>занятиям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упрощение способов предоставления материалов  на </a:t>
            </a:r>
            <a:r>
              <a:rPr lang="ru-RU" sz="1800" b="1" dirty="0" smtClean="0"/>
              <a:t>занятии:  </a:t>
            </a:r>
            <a:r>
              <a:rPr lang="ru-RU" sz="1800" b="1" dirty="0"/>
              <a:t>сокращение инструкций, их </a:t>
            </a:r>
            <a:r>
              <a:rPr lang="ru-RU" sz="1800" b="1" dirty="0" smtClean="0"/>
              <a:t>визуализация, возможно деление </a:t>
            </a:r>
            <a:r>
              <a:rPr lang="ru-RU" sz="1800" b="1" dirty="0"/>
              <a:t>сложной инструкции на несколько </a:t>
            </a:r>
            <a:r>
              <a:rPr lang="ru-RU" sz="1800" b="1" dirty="0" smtClean="0"/>
              <a:t>простых</a:t>
            </a:r>
            <a:br>
              <a:rPr lang="ru-RU" sz="1800" b="1" dirty="0" smtClean="0"/>
            </a:br>
            <a:r>
              <a:rPr lang="ru-RU" sz="1800" b="1" dirty="0" smtClean="0"/>
              <a:t>- включение </a:t>
            </a:r>
            <a:r>
              <a:rPr lang="ru-RU" sz="1800" b="1" dirty="0"/>
              <a:t>пиктограмм и наглядной демонстрации материалов.</a:t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884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416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1052737"/>
            <a:ext cx="7416824" cy="143082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Особенности </a:t>
            </a:r>
            <a:r>
              <a:rPr lang="ru-RU" sz="2800" b="1" dirty="0" smtClean="0"/>
              <a:t>развивающей предметной </a:t>
            </a:r>
            <a:r>
              <a:rPr lang="ru-RU" sz="2800" b="1" dirty="0"/>
              <a:t>среды</a:t>
            </a:r>
            <a:endParaRPr lang="ru-RU" sz="2800" b="1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884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216" r="15844" b="1913"/>
          <a:stretch/>
        </p:blipFill>
        <p:spPr bwMode="auto">
          <a:xfrm flipH="1">
            <a:off x="395534" y="3573016"/>
            <a:ext cx="1800199" cy="261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3617" t="1" b="22177"/>
          <a:stretch/>
        </p:blipFill>
        <p:spPr bwMode="auto">
          <a:xfrm>
            <a:off x="6124335" y="1916832"/>
            <a:ext cx="2340259" cy="1991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t="13219" r="16547"/>
          <a:stretch/>
        </p:blipFill>
        <p:spPr bwMode="auto">
          <a:xfrm>
            <a:off x="6124335" y="4335859"/>
            <a:ext cx="2340259" cy="2227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10684"/>
          <a:stretch/>
        </p:blipFill>
        <p:spPr bwMode="auto">
          <a:xfrm>
            <a:off x="2960884" y="2483564"/>
            <a:ext cx="2481580" cy="3704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92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16824" cy="28083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0363"/>
            <a:ext cx="7380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Адаптированная образовательная программа, </a:t>
            </a:r>
          </a:p>
          <a:p>
            <a:pPr algn="ctr"/>
            <a:r>
              <a:rPr lang="ru-RU" sz="2800" b="1" dirty="0" smtClean="0"/>
              <a:t>разработанная в соответствии </a:t>
            </a:r>
          </a:p>
          <a:p>
            <a:pPr algn="ctr"/>
            <a:r>
              <a:rPr lang="ru-RU" sz="2800" b="1" dirty="0" smtClean="0"/>
              <a:t>с индивидуальной программой реабилитации ребенка-инвалида          </a:t>
            </a:r>
            <a:endParaRPr lang="ru-RU" sz="2800" b="1" dirty="0"/>
          </a:p>
          <a:p>
            <a:pPr algn="ctr"/>
            <a:endParaRPr lang="ru-RU" sz="4000" i="1" dirty="0"/>
          </a:p>
        </p:txBody>
      </p:sp>
      <p:pic>
        <p:nvPicPr>
          <p:cNvPr id="7" name="Рисунок 6" descr="C:\Users\Пользователь\Downloads\20241101_1142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3631" r="17756" b="13577"/>
          <a:stretch/>
        </p:blipFill>
        <p:spPr bwMode="auto">
          <a:xfrm rot="5400000">
            <a:off x="3563886" y="3645024"/>
            <a:ext cx="3312369" cy="259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336" y="1126632"/>
            <a:ext cx="7416824" cy="28083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0362"/>
            <a:ext cx="69847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4000" b="1" dirty="0" smtClean="0"/>
          </a:p>
          <a:p>
            <a:pPr algn="ctr"/>
            <a:r>
              <a:rPr lang="ru-RU" sz="2800" b="1" dirty="0">
                <a:latin typeface="+mj-lt"/>
              </a:rPr>
              <a:t>Стратегия построения</a:t>
            </a:r>
            <a:r>
              <a:rPr lang="ru-RU" sz="2800" dirty="0"/>
              <a:t> </a:t>
            </a:r>
            <a:r>
              <a:rPr lang="ru-RU" sz="2800" b="1" dirty="0"/>
              <a:t>индивидуальной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b="1" dirty="0" smtClean="0">
                <a:latin typeface="+mj-lt"/>
              </a:rPr>
              <a:t>программы </a:t>
            </a:r>
          </a:p>
          <a:p>
            <a:pPr algn="ctr"/>
            <a:endParaRPr lang="ru-RU" sz="4400" b="1" i="1" dirty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/>
              <a:t>Выявление </a:t>
            </a:r>
            <a:r>
              <a:rPr lang="ru-RU" sz="2400" b="1" dirty="0"/>
              <a:t>актуальных проблем </a:t>
            </a:r>
            <a:r>
              <a:rPr lang="ru-RU" sz="2400" b="1" dirty="0" smtClean="0"/>
              <a:t>ребенка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2. Разработка путей поддержки и </a:t>
            </a:r>
            <a:r>
              <a:rPr lang="ru-RU" sz="2400" b="1" dirty="0" smtClean="0"/>
              <a:t>коррекции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3. Составление индивидуальной программы </a:t>
            </a:r>
            <a:r>
              <a:rPr lang="ru-RU" sz="2400" b="1" dirty="0" smtClean="0"/>
              <a:t>сопровождения</a:t>
            </a:r>
          </a:p>
          <a:p>
            <a:endParaRPr lang="ru-RU" sz="2400" b="1" dirty="0"/>
          </a:p>
          <a:p>
            <a:r>
              <a:rPr lang="ru-RU" sz="2400" b="1" dirty="0"/>
              <a:t> 4. Реализация намеченной </a:t>
            </a:r>
            <a:r>
              <a:rPr lang="ru-RU" sz="2400" b="1" dirty="0" smtClean="0"/>
              <a:t>программы</a:t>
            </a:r>
            <a:endParaRPr lang="ru-RU" sz="2400" b="1" dirty="0"/>
          </a:p>
          <a:p>
            <a:pPr algn="r"/>
            <a:r>
              <a:rPr lang="ru-RU" sz="4400" b="1" dirty="0" smtClean="0">
                <a:latin typeface="Arial Black" panose="020B0A04020102020204" pitchFamily="34" charset="0"/>
              </a:rPr>
              <a:t> 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16824" cy="28083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0363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Титульный лист</a:t>
            </a:r>
            <a:endParaRPr lang="ru-RU" sz="4000" b="1" dirty="0"/>
          </a:p>
        </p:txBody>
      </p:sp>
      <p:pic>
        <p:nvPicPr>
          <p:cNvPr id="7" name="Рисунок 6" descr="C:\Users\Пользователь\Downloads\20241101_1142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3631" r="17756" b="13577"/>
          <a:stretch/>
        </p:blipFill>
        <p:spPr bwMode="auto">
          <a:xfrm rot="5400000">
            <a:off x="2993228" y="2254894"/>
            <a:ext cx="5029752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39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2528" y="2636912"/>
            <a:ext cx="4211960" cy="2088232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Структура программы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20363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   </a:t>
            </a:r>
            <a:endParaRPr lang="ru-RU" sz="2400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495516" y="1786508"/>
            <a:ext cx="2974301" cy="10801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раздел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55" y="0"/>
            <a:ext cx="2338197" cy="112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504059" y="3032956"/>
            <a:ext cx="2991718" cy="10801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535342" y="4293096"/>
            <a:ext cx="2960435" cy="10801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1112985"/>
            <a:ext cx="7416824" cy="28083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cs typeface="Times New Roman" pitchFamily="18" charset="0"/>
              </a:rPr>
              <a:t/>
            </a:r>
            <a:br>
              <a:rPr lang="ru-RU" sz="2800" i="1" dirty="0" smtClean="0"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35540"/>
              </p:ext>
            </p:extLst>
          </p:nvPr>
        </p:nvGraphicFramePr>
        <p:xfrm>
          <a:off x="827584" y="2378073"/>
          <a:ext cx="7488832" cy="3696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080"/>
                <a:gridCol w="5655934"/>
                <a:gridCol w="970818"/>
              </a:tblGrid>
              <a:tr h="641363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Целевой раздел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409564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Пояснительная за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писка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Цели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задачи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Принципы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 и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подходы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1145911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1.1.3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Значимые для разработки и реализации Программы индивидуальные характеристики</a:t>
                      </a:r>
                    </a:p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16824" cy="28083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564763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0363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Перечень ограничений основных категорий жизнедеятельности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18432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Способность к самообслуживанию – первая </a:t>
            </a:r>
            <a:r>
              <a:rPr lang="ru-RU" b="1" dirty="0" smtClean="0"/>
              <a:t>степень</a:t>
            </a:r>
          </a:p>
          <a:p>
            <a:pPr algn="just"/>
            <a:r>
              <a:rPr lang="ru-RU" b="1" dirty="0" smtClean="0"/>
              <a:t>Способность к ориентации – первая степень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Способность к общению – вторая степень</a:t>
            </a:r>
          </a:p>
          <a:p>
            <a:pPr algn="just"/>
            <a:r>
              <a:rPr lang="ru-RU" b="1" dirty="0" smtClean="0"/>
              <a:t>Способность к обучению – вторая степень</a:t>
            </a:r>
          </a:p>
          <a:p>
            <a:pPr algn="just"/>
            <a:r>
              <a:rPr lang="ru-RU" b="1" dirty="0" smtClean="0"/>
              <a:t>Способность к контролю за своим поведением- первая степень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51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1112985"/>
            <a:ext cx="7416824" cy="28083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cs typeface="Times New Roman" pitchFamily="18" charset="0"/>
              </a:rPr>
              <a:t/>
            </a:r>
            <a:br>
              <a:rPr lang="ru-RU" sz="2800" i="1" dirty="0" smtClean="0"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8847"/>
            <a:ext cx="799288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dirty="0" smtClean="0"/>
              <a:t>                   Особенности ограничения по степеням</a:t>
            </a:r>
            <a:endParaRPr lang="ru-RU" sz="2800" b="1" dirty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степень </a:t>
            </a:r>
            <a:r>
              <a:rPr lang="ru-RU" b="1" dirty="0"/>
              <a:t>–  сохранность возможности общения при снижении</a:t>
            </a:r>
          </a:p>
          <a:p>
            <a:r>
              <a:rPr lang="ru-RU" b="1" dirty="0"/>
              <a:t>скорости (темпа) устной и письменной речи, снижении скорости усвоения и </a:t>
            </a:r>
            <a:r>
              <a:rPr lang="ru-RU" b="1" dirty="0" smtClean="0"/>
              <a:t>передачи информации </a:t>
            </a:r>
            <a:r>
              <a:rPr lang="ru-RU" b="1" dirty="0"/>
              <a:t>любым способом при понимании ее смыслового содержания.</a:t>
            </a:r>
          </a:p>
          <a:p>
            <a:r>
              <a:rPr lang="ru-RU" b="1" dirty="0"/>
              <a:t> </a:t>
            </a:r>
          </a:p>
          <a:p>
            <a:r>
              <a:rPr lang="ru-RU" b="1" dirty="0">
                <a:solidFill>
                  <a:srgbClr val="C00000"/>
                </a:solidFill>
              </a:rPr>
              <a:t>II степень </a:t>
            </a:r>
            <a:r>
              <a:rPr lang="ru-RU" b="1" dirty="0"/>
              <a:t>- способность к общению с использованием вспомогательных средств </a:t>
            </a:r>
            <a:r>
              <a:rPr lang="ru-RU" b="1" dirty="0" smtClean="0"/>
              <a:t>и помощи </a:t>
            </a:r>
            <a:r>
              <a:rPr lang="ru-RU" b="1" dirty="0"/>
              <a:t>других лиц. Наблюдается  нетипичные средства  для обычного установления контактов , и помощи других лиц при приеме и передачи информации и для понимания ее смыслового содержания.</a:t>
            </a:r>
          </a:p>
          <a:p>
            <a:r>
              <a:rPr lang="ru-RU" b="1" dirty="0"/>
              <a:t> </a:t>
            </a:r>
          </a:p>
          <a:p>
            <a:r>
              <a:rPr lang="ru-RU" b="1" dirty="0">
                <a:solidFill>
                  <a:srgbClr val="C00000"/>
                </a:solidFill>
              </a:rPr>
              <a:t>III степень </a:t>
            </a:r>
            <a:r>
              <a:rPr lang="ru-RU" b="1" dirty="0"/>
              <a:t>- неспособность к общению и необходимость постоянной </a:t>
            </a:r>
            <a:r>
              <a:rPr lang="ru-RU" b="1" dirty="0" smtClean="0"/>
              <a:t>посторонней помощи</a:t>
            </a:r>
            <a:r>
              <a:rPr lang="ru-RU" b="1" dirty="0"/>
              <a:t>. Состояние, при котором невозможен контакт между человеком и другими людьми, преимущественно вследствие утраты способности к пониманию смыслового содержания получаемой и передаваемой информации.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872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661" y="1112985"/>
            <a:ext cx="7416824" cy="28083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cs typeface="Times New Roman" pitchFamily="18" charset="0"/>
              </a:rPr>
              <a:t/>
            </a:r>
            <a:br>
              <a:rPr lang="ru-RU" sz="2800" i="1" dirty="0" smtClean="0">
                <a:cs typeface="Times New Roman" pitchFamily="18" charset="0"/>
              </a:rPr>
            </a:b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6572" y="76572"/>
            <a:ext cx="3573016" cy="341987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328498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9556"/>
              </p:ext>
            </p:extLst>
          </p:nvPr>
        </p:nvGraphicFramePr>
        <p:xfrm>
          <a:off x="827584" y="2378073"/>
          <a:ext cx="7488832" cy="291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080"/>
                <a:gridCol w="5655934"/>
                <a:gridCol w="970818"/>
              </a:tblGrid>
              <a:tr h="641363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Целевой раздел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409564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1.1.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Пояснительная за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писка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Цели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задачи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360040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1.1.2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Принципы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 и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подходы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  <a:tr h="1145911"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1.1.3 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1.1.4.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Значимые для разработки и реализации Программы индивидуальные характеристики</a:t>
                      </a:r>
                    </a:p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" marR="200025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Планируемые результаты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24130" marT="5715" marB="0"/>
                </a:tc>
                <a:tc>
                  <a:txBody>
                    <a:bodyPr/>
                    <a:lstStyle/>
                    <a:p>
                      <a:pPr marL="6350" marR="2000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24130" marT="5715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93969" y="2483564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8138" algn="ctr"/>
                <a:tab pos="2968625" algn="ctr"/>
                <a:tab pos="44989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8138" algn="ctr"/>
                <a:tab pos="2968625" algn="ctr"/>
                <a:tab pos="4498975" algn="r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2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220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Стратегия выстраивания адаптированной программы для ребенка-инвалида с РАС  в соответствии с картой реабилитации и абилитации   Кузьмина М.А.,  учитель-логопед МДОАУ  «Детский сад комбинированной направленности №33»</vt:lpstr>
      <vt:lpstr> </vt:lpstr>
      <vt:lpstr> </vt:lpstr>
      <vt:lpstr> </vt:lpstr>
      <vt:lpstr>Структура программы</vt:lpstr>
      <vt:lpstr> </vt:lpstr>
      <vt:lpstr> </vt:lpstr>
      <vt:lpstr> </vt:lpstr>
      <vt:lpstr> </vt:lpstr>
      <vt:lpstr> </vt:lpstr>
      <vt:lpstr> Специальные условия для развития вербальной коммуникации  - занятие строится на визуальном материале - поддержание эмоционального контакта  - доброжелательное отношение - предупреждение сенсорной перегрузки  - поощрение социально одобряемого поведения - применение подсказок в работе  с целью уменьшения количества ошибок и предотвращения формирования негативного отношения к занятиям  - упрощение способов предоставления материалов  на занятии:  сокращение инструкций, их визуализация, возможно деление сложной инструкции на несколько простых - включение пиктограмм и наглядной демонстрации материалов. </vt:lpstr>
      <vt:lpstr>Особенности развивающей предметной среды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2024-01-09T23:23:37Z</dcterms:created>
  <dcterms:modified xsi:type="dcterms:W3CDTF">2024-11-11T05:04:34Z</dcterms:modified>
</cp:coreProperties>
</file>